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70"/>
  </p:notesMasterIdLst>
  <p:sldIdLst>
    <p:sldId id="1093" r:id="rId2"/>
    <p:sldId id="1092" r:id="rId3"/>
    <p:sldId id="1006" r:id="rId4"/>
    <p:sldId id="1013" r:id="rId5"/>
    <p:sldId id="1009" r:id="rId6"/>
    <p:sldId id="1020" r:id="rId7"/>
    <p:sldId id="1022" r:id="rId8"/>
    <p:sldId id="1029" r:id="rId9"/>
    <p:sldId id="1030" r:id="rId10"/>
    <p:sldId id="1048" r:id="rId11"/>
    <p:sldId id="1067" r:id="rId12"/>
    <p:sldId id="1053" r:id="rId13"/>
    <p:sldId id="1069" r:id="rId14"/>
    <p:sldId id="1054" r:id="rId15"/>
    <p:sldId id="1033" r:id="rId16"/>
    <p:sldId id="1036" r:id="rId17"/>
    <p:sldId id="1037" r:id="rId18"/>
    <p:sldId id="1038" r:id="rId19"/>
    <p:sldId id="1094" r:id="rId20"/>
    <p:sldId id="1095" r:id="rId21"/>
    <p:sldId id="1050" r:id="rId22"/>
    <p:sldId id="1052" r:id="rId23"/>
    <p:sldId id="1097" r:id="rId24"/>
    <p:sldId id="1098" r:id="rId25"/>
    <p:sldId id="1099" r:id="rId26"/>
    <p:sldId id="1100" r:id="rId27"/>
    <p:sldId id="1101" r:id="rId28"/>
    <p:sldId id="1102" r:id="rId29"/>
    <p:sldId id="1103" r:id="rId30"/>
    <p:sldId id="1104" r:id="rId31"/>
    <p:sldId id="1105" r:id="rId32"/>
    <p:sldId id="1106" r:id="rId33"/>
    <p:sldId id="1107" r:id="rId34"/>
    <p:sldId id="1108" r:id="rId35"/>
    <p:sldId id="1109" r:id="rId36"/>
    <p:sldId id="1085" r:id="rId37"/>
    <p:sldId id="1086" r:id="rId38"/>
    <p:sldId id="1087" r:id="rId39"/>
    <p:sldId id="1110" r:id="rId40"/>
    <p:sldId id="1111" r:id="rId41"/>
    <p:sldId id="1112" r:id="rId42"/>
    <p:sldId id="1116" r:id="rId43"/>
    <p:sldId id="1118" r:id="rId44"/>
    <p:sldId id="1113" r:id="rId45"/>
    <p:sldId id="1114" r:id="rId46"/>
    <p:sldId id="1115" r:id="rId47"/>
    <p:sldId id="1117" r:id="rId48"/>
    <p:sldId id="1119" r:id="rId49"/>
    <p:sldId id="1120" r:id="rId50"/>
    <p:sldId id="1121" r:id="rId51"/>
    <p:sldId id="1122" r:id="rId52"/>
    <p:sldId id="1123" r:id="rId53"/>
    <p:sldId id="1124" r:id="rId54"/>
    <p:sldId id="1125" r:id="rId55"/>
    <p:sldId id="1126" r:id="rId56"/>
    <p:sldId id="1127" r:id="rId57"/>
    <p:sldId id="1128" r:id="rId58"/>
    <p:sldId id="1129" r:id="rId59"/>
    <p:sldId id="1130" r:id="rId60"/>
    <p:sldId id="1131" r:id="rId61"/>
    <p:sldId id="1132" r:id="rId62"/>
    <p:sldId id="1133" r:id="rId63"/>
    <p:sldId id="1134" r:id="rId64"/>
    <p:sldId id="1135" r:id="rId65"/>
    <p:sldId id="1136" r:id="rId66"/>
    <p:sldId id="1080" r:id="rId67"/>
    <p:sldId id="1081" r:id="rId68"/>
    <p:sldId id="1091" r:id="rId6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Kullanıcısı" initials="W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300"/>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5" autoAdjust="0"/>
    <p:restoredTop sz="95374" autoAdjust="0"/>
  </p:normalViewPr>
  <p:slideViewPr>
    <p:cSldViewPr snapToGrid="0" snapToObjects="1">
      <p:cViewPr varScale="1">
        <p:scale>
          <a:sx n="73" d="100"/>
          <a:sy n="73" d="100"/>
        </p:scale>
        <p:origin x="34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67F23-4FC7-4D3E-A87D-D33E97606641}"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tr-TR"/>
        </a:p>
      </dgm:t>
    </dgm:pt>
    <dgm:pt modelId="{869CCB1E-4C46-42E5-BF50-BDE10370D9C9}">
      <dgm:prSet custT="1"/>
      <dgm:spPr>
        <a:solidFill>
          <a:srgbClr val="C00000"/>
        </a:solidFill>
      </dgm:spPr>
      <dgm:t>
        <a:bodyPr/>
        <a:lstStyle/>
        <a:p>
          <a:pPr algn="ctr" rtl="0"/>
          <a:r>
            <a:rPr lang="tr-TR" sz="2200" dirty="0">
              <a:latin typeface="Times New Roman" panose="02020603050405020304" pitchFamily="18" charset="0"/>
              <a:cs typeface="Times New Roman" panose="02020603050405020304" pitchFamily="18" charset="0"/>
            </a:rPr>
            <a:t>Kamu Hukukuna </a:t>
          </a:r>
        </a:p>
        <a:p>
          <a:pPr algn="ctr" rtl="0"/>
          <a:r>
            <a:rPr lang="tr-TR" sz="2200" dirty="0">
              <a:latin typeface="Times New Roman" panose="02020603050405020304" pitchFamily="18" charset="0"/>
              <a:cs typeface="Times New Roman" panose="02020603050405020304" pitchFamily="18" charset="0"/>
            </a:rPr>
            <a:t>      Tabi Olan	</a:t>
          </a:r>
        </a:p>
      </dgm:t>
    </dgm:pt>
    <dgm:pt modelId="{BB4DA126-0884-409A-8BC0-9ACFCA627DA8}" type="parTrans" cxnId="{F5A0A560-E738-4356-88B8-D227C3123D4A}">
      <dgm:prSet/>
      <dgm:spPr/>
      <dgm:t>
        <a:bodyPr/>
        <a:lstStyle/>
        <a:p>
          <a:endParaRPr lang="tr-TR" sz="2400">
            <a:latin typeface="Cambria" panose="02040503050406030204" pitchFamily="18" charset="0"/>
          </a:endParaRPr>
        </a:p>
      </dgm:t>
    </dgm:pt>
    <dgm:pt modelId="{7F23BBBB-2735-4078-B28D-F81A79123529}" type="sibTrans" cxnId="{F5A0A560-E738-4356-88B8-D227C3123D4A}">
      <dgm:prSet/>
      <dgm:spPr/>
      <dgm:t>
        <a:bodyPr/>
        <a:lstStyle/>
        <a:p>
          <a:endParaRPr lang="tr-TR" sz="2400">
            <a:latin typeface="Cambria" panose="02040503050406030204" pitchFamily="18" charset="0"/>
          </a:endParaRPr>
        </a:p>
      </dgm:t>
    </dgm:pt>
    <dgm:pt modelId="{F448D023-2EE7-4A81-8CD4-A7CEE3377BF0}">
      <dgm:prSet custT="1"/>
      <dgm:spPr>
        <a:solidFill>
          <a:schemeClr val="bg2">
            <a:lumMod val="25000"/>
          </a:schemeClr>
        </a:solidFill>
      </dgm:spPr>
      <dgm:t>
        <a:bodyPr/>
        <a:lstStyle/>
        <a:p>
          <a:pPr rtl="0"/>
          <a:r>
            <a:rPr lang="tr-TR" sz="2200" dirty="0">
              <a:latin typeface="Times New Roman" panose="02020603050405020304" pitchFamily="18" charset="0"/>
              <a:cs typeface="Times New Roman" panose="02020603050405020304" pitchFamily="18" charset="0"/>
            </a:rPr>
            <a:t>Kamunun Denetimi Altında</a:t>
          </a:r>
        </a:p>
      </dgm:t>
    </dgm:pt>
    <dgm:pt modelId="{FD16EB67-3103-4BCF-A5C9-5D9340F02ADF}" type="parTrans" cxnId="{BB2967DD-F1D9-4677-B14A-93852F8AF379}">
      <dgm:prSet/>
      <dgm:spPr/>
      <dgm:t>
        <a:bodyPr/>
        <a:lstStyle/>
        <a:p>
          <a:endParaRPr lang="tr-TR" sz="2400">
            <a:latin typeface="Cambria" panose="02040503050406030204" pitchFamily="18" charset="0"/>
          </a:endParaRPr>
        </a:p>
      </dgm:t>
    </dgm:pt>
    <dgm:pt modelId="{8336E277-005B-4BD9-AEBE-D2BDD29EF2E3}" type="sibTrans" cxnId="{BB2967DD-F1D9-4677-B14A-93852F8AF379}">
      <dgm:prSet/>
      <dgm:spPr/>
      <dgm:t>
        <a:bodyPr/>
        <a:lstStyle/>
        <a:p>
          <a:endParaRPr lang="tr-TR" sz="2400">
            <a:latin typeface="Cambria" panose="02040503050406030204" pitchFamily="18" charset="0"/>
          </a:endParaRPr>
        </a:p>
      </dgm:t>
    </dgm:pt>
    <dgm:pt modelId="{B7823ED0-54E2-44FB-A226-5D39D8E8FDA6}">
      <dgm:prSet custT="1"/>
      <dgm:spPr>
        <a:solidFill>
          <a:schemeClr val="bg1">
            <a:lumMod val="50000"/>
          </a:schemeClr>
        </a:solidFill>
      </dgm:spPr>
      <dgm:t>
        <a:bodyPr/>
        <a:lstStyle/>
        <a:p>
          <a:pPr algn="ctr" rtl="0"/>
          <a:r>
            <a:rPr lang="tr-TR" sz="2200" dirty="0">
              <a:latin typeface="Times New Roman" panose="02020603050405020304" pitchFamily="18" charset="0"/>
              <a:cs typeface="Times New Roman" panose="02020603050405020304" pitchFamily="18" charset="0"/>
            </a:rPr>
            <a:t>Kamu Kaynağını </a:t>
          </a:r>
        </a:p>
        <a:p>
          <a:pPr algn="ctr" rtl="0"/>
          <a:r>
            <a:rPr lang="tr-TR" sz="2200" dirty="0">
              <a:latin typeface="Times New Roman" panose="02020603050405020304" pitchFamily="18" charset="0"/>
              <a:cs typeface="Times New Roman" panose="02020603050405020304" pitchFamily="18" charset="0"/>
            </a:rPr>
            <a:t>       Kullanan 	</a:t>
          </a:r>
        </a:p>
      </dgm:t>
    </dgm:pt>
    <dgm:pt modelId="{73EF68D9-5FB4-4900-B45D-CC184AE21C94}" type="parTrans" cxnId="{2A8C050F-35D2-4220-B0D0-5F0775CC7DB3}">
      <dgm:prSet/>
      <dgm:spPr/>
      <dgm:t>
        <a:bodyPr/>
        <a:lstStyle/>
        <a:p>
          <a:endParaRPr lang="tr-TR" sz="2400">
            <a:latin typeface="Cambria" panose="02040503050406030204" pitchFamily="18" charset="0"/>
          </a:endParaRPr>
        </a:p>
      </dgm:t>
    </dgm:pt>
    <dgm:pt modelId="{4E384670-0A8A-480D-9336-96520A5E6C06}" type="sibTrans" cxnId="{2A8C050F-35D2-4220-B0D0-5F0775CC7DB3}">
      <dgm:prSet/>
      <dgm:spPr/>
      <dgm:t>
        <a:bodyPr/>
        <a:lstStyle/>
        <a:p>
          <a:endParaRPr lang="tr-TR" sz="2400">
            <a:latin typeface="Cambria" panose="02040503050406030204" pitchFamily="18" charset="0"/>
          </a:endParaRPr>
        </a:p>
      </dgm:t>
    </dgm:pt>
    <dgm:pt modelId="{102D85BA-20E4-44C8-9C35-5BA1184DF9BA}" type="pres">
      <dgm:prSet presAssocID="{2E467F23-4FC7-4D3E-A87D-D33E97606641}" presName="Name0" presStyleCnt="0">
        <dgm:presLayoutVars>
          <dgm:dir/>
          <dgm:animLvl val="lvl"/>
          <dgm:resizeHandles val="exact"/>
        </dgm:presLayoutVars>
      </dgm:prSet>
      <dgm:spPr/>
      <dgm:t>
        <a:bodyPr/>
        <a:lstStyle/>
        <a:p>
          <a:endParaRPr lang="tr-TR"/>
        </a:p>
      </dgm:t>
    </dgm:pt>
    <dgm:pt modelId="{8620FF16-2E61-48B1-AF9F-88865C1BABEB}" type="pres">
      <dgm:prSet presAssocID="{869CCB1E-4C46-42E5-BF50-BDE10370D9C9}" presName="linNode" presStyleCnt="0"/>
      <dgm:spPr/>
    </dgm:pt>
    <dgm:pt modelId="{FA6610DD-8E7D-4208-926D-11F2F8C00314}" type="pres">
      <dgm:prSet presAssocID="{869CCB1E-4C46-42E5-BF50-BDE10370D9C9}" presName="parentText" presStyleLbl="node1" presStyleIdx="0" presStyleCnt="3" custScaleX="277778" custLinFactNeighborX="-136" custLinFactNeighborY="-6839">
        <dgm:presLayoutVars>
          <dgm:chMax val="1"/>
          <dgm:bulletEnabled val="1"/>
        </dgm:presLayoutVars>
      </dgm:prSet>
      <dgm:spPr/>
      <dgm:t>
        <a:bodyPr/>
        <a:lstStyle/>
        <a:p>
          <a:endParaRPr lang="tr-TR"/>
        </a:p>
      </dgm:t>
    </dgm:pt>
    <dgm:pt modelId="{5E6F0223-7A04-453E-BF24-13C87E2657D8}" type="pres">
      <dgm:prSet presAssocID="{7F23BBBB-2735-4078-B28D-F81A79123529}" presName="sp" presStyleCnt="0"/>
      <dgm:spPr/>
    </dgm:pt>
    <dgm:pt modelId="{A175B786-71AF-4A74-8BBD-C34914541138}" type="pres">
      <dgm:prSet presAssocID="{F448D023-2EE7-4A81-8CD4-A7CEE3377BF0}" presName="linNode" presStyleCnt="0"/>
      <dgm:spPr/>
    </dgm:pt>
    <dgm:pt modelId="{57BB49B2-919A-4DC3-AAB2-68267A45E459}" type="pres">
      <dgm:prSet presAssocID="{F448D023-2EE7-4A81-8CD4-A7CEE3377BF0}" presName="parentText" presStyleLbl="node1" presStyleIdx="1" presStyleCnt="3" custScaleX="277778">
        <dgm:presLayoutVars>
          <dgm:chMax val="1"/>
          <dgm:bulletEnabled val="1"/>
        </dgm:presLayoutVars>
      </dgm:prSet>
      <dgm:spPr/>
      <dgm:t>
        <a:bodyPr/>
        <a:lstStyle/>
        <a:p>
          <a:endParaRPr lang="tr-TR"/>
        </a:p>
      </dgm:t>
    </dgm:pt>
    <dgm:pt modelId="{59A291B9-39E5-4B8E-9EF5-79732768A8B9}" type="pres">
      <dgm:prSet presAssocID="{8336E277-005B-4BD9-AEBE-D2BDD29EF2E3}" presName="sp" presStyleCnt="0"/>
      <dgm:spPr/>
    </dgm:pt>
    <dgm:pt modelId="{7E638741-9C7F-474F-A352-9B9B64BC969D}" type="pres">
      <dgm:prSet presAssocID="{B7823ED0-54E2-44FB-A226-5D39D8E8FDA6}" presName="linNode" presStyleCnt="0"/>
      <dgm:spPr/>
    </dgm:pt>
    <dgm:pt modelId="{7BF4D33E-00C4-4D4B-8E76-0C41100024D0}" type="pres">
      <dgm:prSet presAssocID="{B7823ED0-54E2-44FB-A226-5D39D8E8FDA6}" presName="parentText" presStyleLbl="node1" presStyleIdx="2" presStyleCnt="3" custScaleX="277778" custLinFactNeighborX="91309" custLinFactNeighborY="5260">
        <dgm:presLayoutVars>
          <dgm:chMax val="1"/>
          <dgm:bulletEnabled val="1"/>
        </dgm:presLayoutVars>
      </dgm:prSet>
      <dgm:spPr/>
      <dgm:t>
        <a:bodyPr/>
        <a:lstStyle/>
        <a:p>
          <a:endParaRPr lang="tr-TR"/>
        </a:p>
      </dgm:t>
    </dgm:pt>
  </dgm:ptLst>
  <dgm:cxnLst>
    <dgm:cxn modelId="{BB2967DD-F1D9-4677-B14A-93852F8AF379}" srcId="{2E467F23-4FC7-4D3E-A87D-D33E97606641}" destId="{F448D023-2EE7-4A81-8CD4-A7CEE3377BF0}" srcOrd="1" destOrd="0" parTransId="{FD16EB67-3103-4BCF-A5C9-5D9340F02ADF}" sibTransId="{8336E277-005B-4BD9-AEBE-D2BDD29EF2E3}"/>
    <dgm:cxn modelId="{8CDC6D6F-3089-4DC6-B61F-7CFB6AAAF10C}" type="presOf" srcId="{F448D023-2EE7-4A81-8CD4-A7CEE3377BF0}" destId="{57BB49B2-919A-4DC3-AAB2-68267A45E459}" srcOrd="0" destOrd="0" presId="urn:microsoft.com/office/officeart/2005/8/layout/vList5"/>
    <dgm:cxn modelId="{2A8C050F-35D2-4220-B0D0-5F0775CC7DB3}" srcId="{2E467F23-4FC7-4D3E-A87D-D33E97606641}" destId="{B7823ED0-54E2-44FB-A226-5D39D8E8FDA6}" srcOrd="2" destOrd="0" parTransId="{73EF68D9-5FB4-4900-B45D-CC184AE21C94}" sibTransId="{4E384670-0A8A-480D-9336-96520A5E6C06}"/>
    <dgm:cxn modelId="{6D9077DB-EBE8-4512-8784-A4AD742FE86C}" type="presOf" srcId="{B7823ED0-54E2-44FB-A226-5D39D8E8FDA6}" destId="{7BF4D33E-00C4-4D4B-8E76-0C41100024D0}" srcOrd="0" destOrd="0" presId="urn:microsoft.com/office/officeart/2005/8/layout/vList5"/>
    <dgm:cxn modelId="{AB93D11A-C083-4DC6-9E16-CA22259FFF3B}" type="presOf" srcId="{2E467F23-4FC7-4D3E-A87D-D33E97606641}" destId="{102D85BA-20E4-44C8-9C35-5BA1184DF9BA}" srcOrd="0" destOrd="0" presId="urn:microsoft.com/office/officeart/2005/8/layout/vList5"/>
    <dgm:cxn modelId="{F5A0A560-E738-4356-88B8-D227C3123D4A}" srcId="{2E467F23-4FC7-4D3E-A87D-D33E97606641}" destId="{869CCB1E-4C46-42E5-BF50-BDE10370D9C9}" srcOrd="0" destOrd="0" parTransId="{BB4DA126-0884-409A-8BC0-9ACFCA627DA8}" sibTransId="{7F23BBBB-2735-4078-B28D-F81A79123529}"/>
    <dgm:cxn modelId="{9B751EF0-C0CE-42C1-BEAB-3C74B126EC90}" type="presOf" srcId="{869CCB1E-4C46-42E5-BF50-BDE10370D9C9}" destId="{FA6610DD-8E7D-4208-926D-11F2F8C00314}" srcOrd="0" destOrd="0" presId="urn:microsoft.com/office/officeart/2005/8/layout/vList5"/>
    <dgm:cxn modelId="{9B772784-AD32-4057-B5CB-F7B84CAC6D83}" type="presParOf" srcId="{102D85BA-20E4-44C8-9C35-5BA1184DF9BA}" destId="{8620FF16-2E61-48B1-AF9F-88865C1BABEB}" srcOrd="0" destOrd="0" presId="urn:microsoft.com/office/officeart/2005/8/layout/vList5"/>
    <dgm:cxn modelId="{4ADB3331-0325-425C-B289-C7CE63E77F57}" type="presParOf" srcId="{8620FF16-2E61-48B1-AF9F-88865C1BABEB}" destId="{FA6610DD-8E7D-4208-926D-11F2F8C00314}" srcOrd="0" destOrd="0" presId="urn:microsoft.com/office/officeart/2005/8/layout/vList5"/>
    <dgm:cxn modelId="{F48753C0-89AB-4176-82FE-D061C6630817}" type="presParOf" srcId="{102D85BA-20E4-44C8-9C35-5BA1184DF9BA}" destId="{5E6F0223-7A04-453E-BF24-13C87E2657D8}" srcOrd="1" destOrd="0" presId="urn:microsoft.com/office/officeart/2005/8/layout/vList5"/>
    <dgm:cxn modelId="{1AD76B82-EE14-4AE4-97DB-4569F9D66C8E}" type="presParOf" srcId="{102D85BA-20E4-44C8-9C35-5BA1184DF9BA}" destId="{A175B786-71AF-4A74-8BBD-C34914541138}" srcOrd="2" destOrd="0" presId="urn:microsoft.com/office/officeart/2005/8/layout/vList5"/>
    <dgm:cxn modelId="{1ADD4EAA-F0B4-4B1C-9C03-335625C3BBBE}" type="presParOf" srcId="{A175B786-71AF-4A74-8BBD-C34914541138}" destId="{57BB49B2-919A-4DC3-AAB2-68267A45E459}" srcOrd="0" destOrd="0" presId="urn:microsoft.com/office/officeart/2005/8/layout/vList5"/>
    <dgm:cxn modelId="{C104CD9E-8D69-4CA1-8A7E-5A38532CFB2F}" type="presParOf" srcId="{102D85BA-20E4-44C8-9C35-5BA1184DF9BA}" destId="{59A291B9-39E5-4B8E-9EF5-79732768A8B9}" srcOrd="3" destOrd="0" presId="urn:microsoft.com/office/officeart/2005/8/layout/vList5"/>
    <dgm:cxn modelId="{35407BAC-FEB8-49F9-839F-157C1F0080D4}" type="presParOf" srcId="{102D85BA-20E4-44C8-9C35-5BA1184DF9BA}" destId="{7E638741-9C7F-474F-A352-9B9B64BC969D}" srcOrd="4" destOrd="0" presId="urn:microsoft.com/office/officeart/2005/8/layout/vList5"/>
    <dgm:cxn modelId="{BD896BDD-302D-45D6-B4FB-6FDDE892681B}" type="presParOf" srcId="{7E638741-9C7F-474F-A352-9B9B64BC969D}" destId="{7BF4D33E-00C4-4D4B-8E76-0C41100024D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08FAA-A569-4902-BC09-48028C5900A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37475E7-1B66-4F75-908B-0AF2B462B1E9}">
      <dgm:prSet phldrT="[Metin]"/>
      <dgm:spPr/>
      <dgm:t>
        <a:bodyPr/>
        <a:lstStyle/>
        <a:p>
          <a:r>
            <a:rPr lang="tr-TR" dirty="0" smtClean="0"/>
            <a:t>Tedarikçi</a:t>
          </a:r>
          <a:endParaRPr lang="tr-TR" dirty="0"/>
        </a:p>
      </dgm:t>
    </dgm:pt>
    <dgm:pt modelId="{B7B7964E-425B-4155-ACEB-8EFFA7A7404B}" type="parTrans" cxnId="{FE951268-7A34-4446-97CE-9FC747FDBFAA}">
      <dgm:prSet/>
      <dgm:spPr/>
      <dgm:t>
        <a:bodyPr/>
        <a:lstStyle/>
        <a:p>
          <a:endParaRPr lang="tr-TR"/>
        </a:p>
      </dgm:t>
    </dgm:pt>
    <dgm:pt modelId="{B3CDDF81-B960-4C84-A376-12B18E09E145}" type="sibTrans" cxnId="{FE951268-7A34-4446-97CE-9FC747FDBFAA}">
      <dgm:prSet/>
      <dgm:spPr/>
      <dgm:t>
        <a:bodyPr/>
        <a:lstStyle/>
        <a:p>
          <a:endParaRPr lang="tr-TR"/>
        </a:p>
      </dgm:t>
    </dgm:pt>
    <dgm:pt modelId="{19479534-E4FC-405D-A1F5-CFD7F60B7742}">
      <dgm:prSet phldrT="[Metin]"/>
      <dgm:spPr/>
      <dgm:t>
        <a:bodyPr/>
        <a:lstStyle/>
        <a:p>
          <a:r>
            <a:rPr lang="tr-TR" dirty="0" smtClean="0"/>
            <a:t>Hizmet Sunucusu</a:t>
          </a:r>
          <a:endParaRPr lang="tr-TR" dirty="0"/>
        </a:p>
      </dgm:t>
    </dgm:pt>
    <dgm:pt modelId="{208D729B-0C4F-4242-BB90-D15FC1D956B2}" type="parTrans" cxnId="{D63A47B4-724D-4476-AE10-96BFFD8FB1FE}">
      <dgm:prSet/>
      <dgm:spPr/>
      <dgm:t>
        <a:bodyPr/>
        <a:lstStyle/>
        <a:p>
          <a:endParaRPr lang="tr-TR"/>
        </a:p>
      </dgm:t>
    </dgm:pt>
    <dgm:pt modelId="{0F4373DC-CA18-454A-96EE-300483E0091E}" type="sibTrans" cxnId="{D63A47B4-724D-4476-AE10-96BFFD8FB1FE}">
      <dgm:prSet/>
      <dgm:spPr/>
      <dgm:t>
        <a:bodyPr/>
        <a:lstStyle/>
        <a:p>
          <a:endParaRPr lang="tr-TR"/>
        </a:p>
      </dgm:t>
    </dgm:pt>
    <dgm:pt modelId="{0398A83A-5896-417B-95C4-2C374F8C48F8}">
      <dgm:prSet/>
      <dgm:spPr/>
      <dgm:t>
        <a:bodyPr/>
        <a:lstStyle/>
        <a:p>
          <a:r>
            <a:rPr lang="tr-TR" dirty="0" smtClean="0"/>
            <a:t>Mal Alımı</a:t>
          </a:r>
          <a:endParaRPr lang="tr-TR" dirty="0"/>
        </a:p>
      </dgm:t>
    </dgm:pt>
    <dgm:pt modelId="{44E8AC07-D014-41A3-BBCE-E9DB65924BDC}" type="parTrans" cxnId="{271C74DA-7720-4511-BC39-A66499788F7F}">
      <dgm:prSet/>
      <dgm:spPr/>
      <dgm:t>
        <a:bodyPr/>
        <a:lstStyle/>
        <a:p>
          <a:endParaRPr lang="tr-TR"/>
        </a:p>
      </dgm:t>
    </dgm:pt>
    <dgm:pt modelId="{3AC7BBF6-4F6C-47C4-BBBC-DC03B74A38BE}" type="sibTrans" cxnId="{271C74DA-7720-4511-BC39-A66499788F7F}">
      <dgm:prSet/>
      <dgm:spPr/>
      <dgm:t>
        <a:bodyPr/>
        <a:lstStyle/>
        <a:p>
          <a:endParaRPr lang="tr-TR"/>
        </a:p>
      </dgm:t>
    </dgm:pt>
    <dgm:pt modelId="{005A31E7-F948-42A9-869E-CB14ACC2B244}">
      <dgm:prSet/>
      <dgm:spPr/>
      <dgm:t>
        <a:bodyPr/>
        <a:lstStyle/>
        <a:p>
          <a:r>
            <a:rPr lang="tr-TR" dirty="0" smtClean="0"/>
            <a:t>Hizmet Alımı</a:t>
          </a:r>
          <a:endParaRPr lang="tr-TR" dirty="0"/>
        </a:p>
      </dgm:t>
    </dgm:pt>
    <dgm:pt modelId="{A375C067-0BFB-408B-A50F-D86FC42F12FE}" type="parTrans" cxnId="{45554454-6262-49D1-9D90-6F8614F1E9B3}">
      <dgm:prSet/>
      <dgm:spPr/>
      <dgm:t>
        <a:bodyPr/>
        <a:lstStyle/>
        <a:p>
          <a:endParaRPr lang="tr-TR"/>
        </a:p>
      </dgm:t>
    </dgm:pt>
    <dgm:pt modelId="{D63956F9-CE7D-4D09-A8E9-79CF182081E7}" type="sibTrans" cxnId="{45554454-6262-49D1-9D90-6F8614F1E9B3}">
      <dgm:prSet/>
      <dgm:spPr/>
      <dgm:t>
        <a:bodyPr/>
        <a:lstStyle/>
        <a:p>
          <a:endParaRPr lang="tr-TR"/>
        </a:p>
      </dgm:t>
    </dgm:pt>
    <dgm:pt modelId="{2305F06F-9DE9-44DD-8E0E-581D44FA1692}">
      <dgm:prSet phldrT="[Metin]"/>
      <dgm:spPr/>
      <dgm:t>
        <a:bodyPr/>
        <a:lstStyle/>
        <a:p>
          <a:r>
            <a:rPr lang="tr-TR" b="1" dirty="0" smtClean="0"/>
            <a:t>Yapım </a:t>
          </a:r>
          <a:r>
            <a:rPr lang="tr-TR" b="0" dirty="0" smtClean="0"/>
            <a:t>Müteahhidi</a:t>
          </a:r>
          <a:r>
            <a:rPr lang="tr-TR" b="1" dirty="0" smtClean="0"/>
            <a:t> </a:t>
          </a:r>
          <a:endParaRPr lang="tr-TR" dirty="0"/>
        </a:p>
      </dgm:t>
    </dgm:pt>
    <dgm:pt modelId="{FE51B230-87DB-41A4-8FBA-39C56A60FE7B}" type="sibTrans" cxnId="{A7589F17-2D3F-4C18-A933-AACD2F315345}">
      <dgm:prSet/>
      <dgm:spPr/>
      <dgm:t>
        <a:bodyPr/>
        <a:lstStyle/>
        <a:p>
          <a:endParaRPr lang="tr-TR"/>
        </a:p>
      </dgm:t>
    </dgm:pt>
    <dgm:pt modelId="{17F41B77-8FAA-4AD8-8F8C-74CA98AA394B}" type="parTrans" cxnId="{A7589F17-2D3F-4C18-A933-AACD2F315345}">
      <dgm:prSet/>
      <dgm:spPr/>
      <dgm:t>
        <a:bodyPr/>
        <a:lstStyle/>
        <a:p>
          <a:endParaRPr lang="tr-TR"/>
        </a:p>
      </dgm:t>
    </dgm:pt>
    <dgm:pt modelId="{85C0A52E-81F7-4EE3-87DF-010A15CAEB43}">
      <dgm:prSet/>
      <dgm:spPr/>
      <dgm:t>
        <a:bodyPr/>
        <a:lstStyle/>
        <a:p>
          <a:r>
            <a:rPr lang="tr-TR" dirty="0" smtClean="0"/>
            <a:t>Yapım İşleri</a:t>
          </a:r>
          <a:endParaRPr lang="tr-TR" dirty="0"/>
        </a:p>
      </dgm:t>
    </dgm:pt>
    <dgm:pt modelId="{A8F200A1-B643-4ECE-BF00-53DD949A03D1}" type="parTrans" cxnId="{5E3D13C0-5906-4210-8EE4-FDF247C18CE0}">
      <dgm:prSet/>
      <dgm:spPr/>
      <dgm:t>
        <a:bodyPr/>
        <a:lstStyle/>
        <a:p>
          <a:endParaRPr lang="tr-TR"/>
        </a:p>
      </dgm:t>
    </dgm:pt>
    <dgm:pt modelId="{792FD46C-E8CB-4F97-B80C-CA37776EAC30}" type="sibTrans" cxnId="{5E3D13C0-5906-4210-8EE4-FDF247C18CE0}">
      <dgm:prSet/>
      <dgm:spPr/>
      <dgm:t>
        <a:bodyPr/>
        <a:lstStyle/>
        <a:p>
          <a:endParaRPr lang="tr-TR"/>
        </a:p>
      </dgm:t>
    </dgm:pt>
    <dgm:pt modelId="{6DE008C0-281D-47C7-ABF1-3489ACB1859D}" type="pres">
      <dgm:prSet presAssocID="{F7208FAA-A569-4902-BC09-48028C5900A0}" presName="linear" presStyleCnt="0">
        <dgm:presLayoutVars>
          <dgm:dir/>
          <dgm:animLvl val="lvl"/>
          <dgm:resizeHandles val="exact"/>
        </dgm:presLayoutVars>
      </dgm:prSet>
      <dgm:spPr/>
      <dgm:t>
        <a:bodyPr/>
        <a:lstStyle/>
        <a:p>
          <a:endParaRPr lang="tr-TR"/>
        </a:p>
      </dgm:t>
    </dgm:pt>
    <dgm:pt modelId="{2F0FB935-5EE5-4497-B8ED-60410A1072CB}" type="pres">
      <dgm:prSet presAssocID="{A37475E7-1B66-4F75-908B-0AF2B462B1E9}" presName="parentLin" presStyleCnt="0"/>
      <dgm:spPr/>
    </dgm:pt>
    <dgm:pt modelId="{A65D1178-8227-41DE-818D-42C6F3495119}" type="pres">
      <dgm:prSet presAssocID="{A37475E7-1B66-4F75-908B-0AF2B462B1E9}" presName="parentLeftMargin" presStyleLbl="node1" presStyleIdx="0" presStyleCnt="3"/>
      <dgm:spPr/>
      <dgm:t>
        <a:bodyPr/>
        <a:lstStyle/>
        <a:p>
          <a:endParaRPr lang="tr-TR"/>
        </a:p>
      </dgm:t>
    </dgm:pt>
    <dgm:pt modelId="{1F35D231-D641-4323-8369-A943595A5AB3}" type="pres">
      <dgm:prSet presAssocID="{A37475E7-1B66-4F75-908B-0AF2B462B1E9}" presName="parentText" presStyleLbl="node1" presStyleIdx="0" presStyleCnt="3">
        <dgm:presLayoutVars>
          <dgm:chMax val="0"/>
          <dgm:bulletEnabled val="1"/>
        </dgm:presLayoutVars>
      </dgm:prSet>
      <dgm:spPr/>
      <dgm:t>
        <a:bodyPr/>
        <a:lstStyle/>
        <a:p>
          <a:endParaRPr lang="tr-TR"/>
        </a:p>
      </dgm:t>
    </dgm:pt>
    <dgm:pt modelId="{E2378DF2-FB58-49CC-993B-5D6C7A275E31}" type="pres">
      <dgm:prSet presAssocID="{A37475E7-1B66-4F75-908B-0AF2B462B1E9}" presName="negativeSpace" presStyleCnt="0"/>
      <dgm:spPr/>
    </dgm:pt>
    <dgm:pt modelId="{1C8CA888-43E6-49AB-9E2B-7EA3F5D9A8BC}" type="pres">
      <dgm:prSet presAssocID="{A37475E7-1B66-4F75-908B-0AF2B462B1E9}" presName="childText" presStyleLbl="conFgAcc1" presStyleIdx="0" presStyleCnt="3" custLinFactNeighborY="-4921">
        <dgm:presLayoutVars>
          <dgm:bulletEnabled val="1"/>
        </dgm:presLayoutVars>
      </dgm:prSet>
      <dgm:spPr/>
      <dgm:t>
        <a:bodyPr/>
        <a:lstStyle/>
        <a:p>
          <a:endParaRPr lang="tr-TR"/>
        </a:p>
      </dgm:t>
    </dgm:pt>
    <dgm:pt modelId="{9A27F250-C19D-49DA-9555-676BF5CAE381}" type="pres">
      <dgm:prSet presAssocID="{B3CDDF81-B960-4C84-A376-12B18E09E145}" presName="spaceBetweenRectangles" presStyleCnt="0"/>
      <dgm:spPr/>
    </dgm:pt>
    <dgm:pt modelId="{8B3D95F9-BE19-4093-B675-9FF8C3DEA37D}" type="pres">
      <dgm:prSet presAssocID="{19479534-E4FC-405D-A1F5-CFD7F60B7742}" presName="parentLin" presStyleCnt="0"/>
      <dgm:spPr/>
    </dgm:pt>
    <dgm:pt modelId="{1DBECA43-F45F-4927-8122-3EC1471BCC9C}" type="pres">
      <dgm:prSet presAssocID="{19479534-E4FC-405D-A1F5-CFD7F60B7742}" presName="parentLeftMargin" presStyleLbl="node1" presStyleIdx="0" presStyleCnt="3"/>
      <dgm:spPr/>
      <dgm:t>
        <a:bodyPr/>
        <a:lstStyle/>
        <a:p>
          <a:endParaRPr lang="tr-TR"/>
        </a:p>
      </dgm:t>
    </dgm:pt>
    <dgm:pt modelId="{6E566F5A-46BE-4059-9375-8FE8B43B4BA5}" type="pres">
      <dgm:prSet presAssocID="{19479534-E4FC-405D-A1F5-CFD7F60B7742}" presName="parentText" presStyleLbl="node1" presStyleIdx="1" presStyleCnt="3">
        <dgm:presLayoutVars>
          <dgm:chMax val="0"/>
          <dgm:bulletEnabled val="1"/>
        </dgm:presLayoutVars>
      </dgm:prSet>
      <dgm:spPr/>
      <dgm:t>
        <a:bodyPr/>
        <a:lstStyle/>
        <a:p>
          <a:endParaRPr lang="tr-TR"/>
        </a:p>
      </dgm:t>
    </dgm:pt>
    <dgm:pt modelId="{871CB2E2-CB0C-4B36-BE14-8B2AE117C825}" type="pres">
      <dgm:prSet presAssocID="{19479534-E4FC-405D-A1F5-CFD7F60B7742}" presName="negativeSpace" presStyleCnt="0"/>
      <dgm:spPr/>
    </dgm:pt>
    <dgm:pt modelId="{C1F67806-96C6-4109-9923-61AF5584D18D}" type="pres">
      <dgm:prSet presAssocID="{19479534-E4FC-405D-A1F5-CFD7F60B7742}" presName="childText" presStyleLbl="conFgAcc1" presStyleIdx="1" presStyleCnt="3">
        <dgm:presLayoutVars>
          <dgm:bulletEnabled val="1"/>
        </dgm:presLayoutVars>
      </dgm:prSet>
      <dgm:spPr/>
      <dgm:t>
        <a:bodyPr/>
        <a:lstStyle/>
        <a:p>
          <a:endParaRPr lang="tr-TR"/>
        </a:p>
      </dgm:t>
    </dgm:pt>
    <dgm:pt modelId="{B765D8E1-82C1-45D1-BD1A-F2271105551E}" type="pres">
      <dgm:prSet presAssocID="{0F4373DC-CA18-454A-96EE-300483E0091E}" presName="spaceBetweenRectangles" presStyleCnt="0"/>
      <dgm:spPr/>
    </dgm:pt>
    <dgm:pt modelId="{B07EF304-78A1-492E-BC4A-7AD56A36A433}" type="pres">
      <dgm:prSet presAssocID="{2305F06F-9DE9-44DD-8E0E-581D44FA1692}" presName="parentLin" presStyleCnt="0"/>
      <dgm:spPr/>
    </dgm:pt>
    <dgm:pt modelId="{5B0AA8D0-B89A-4AEB-9028-DF1460FD3BA3}" type="pres">
      <dgm:prSet presAssocID="{2305F06F-9DE9-44DD-8E0E-581D44FA1692}" presName="parentLeftMargin" presStyleLbl="node1" presStyleIdx="1" presStyleCnt="3"/>
      <dgm:spPr/>
      <dgm:t>
        <a:bodyPr/>
        <a:lstStyle/>
        <a:p>
          <a:endParaRPr lang="tr-TR"/>
        </a:p>
      </dgm:t>
    </dgm:pt>
    <dgm:pt modelId="{C7C4E9D1-1527-4ECE-9199-E198CB3425B0}" type="pres">
      <dgm:prSet presAssocID="{2305F06F-9DE9-44DD-8E0E-581D44FA1692}" presName="parentText" presStyleLbl="node1" presStyleIdx="2" presStyleCnt="3">
        <dgm:presLayoutVars>
          <dgm:chMax val="0"/>
          <dgm:bulletEnabled val="1"/>
        </dgm:presLayoutVars>
      </dgm:prSet>
      <dgm:spPr/>
      <dgm:t>
        <a:bodyPr/>
        <a:lstStyle/>
        <a:p>
          <a:endParaRPr lang="tr-TR"/>
        </a:p>
      </dgm:t>
    </dgm:pt>
    <dgm:pt modelId="{ACA518B1-3271-406B-A04E-4C0949A5E11D}" type="pres">
      <dgm:prSet presAssocID="{2305F06F-9DE9-44DD-8E0E-581D44FA1692}" presName="negativeSpace" presStyleCnt="0"/>
      <dgm:spPr/>
    </dgm:pt>
    <dgm:pt modelId="{E601B1F1-3D2F-4BFD-A0A2-329593AB83F0}" type="pres">
      <dgm:prSet presAssocID="{2305F06F-9DE9-44DD-8E0E-581D44FA1692}" presName="childText" presStyleLbl="conFgAcc1" presStyleIdx="2" presStyleCnt="3">
        <dgm:presLayoutVars>
          <dgm:bulletEnabled val="1"/>
        </dgm:presLayoutVars>
      </dgm:prSet>
      <dgm:spPr/>
      <dgm:t>
        <a:bodyPr/>
        <a:lstStyle/>
        <a:p>
          <a:endParaRPr lang="tr-TR"/>
        </a:p>
      </dgm:t>
    </dgm:pt>
  </dgm:ptLst>
  <dgm:cxnLst>
    <dgm:cxn modelId="{271C74DA-7720-4511-BC39-A66499788F7F}" srcId="{A37475E7-1B66-4F75-908B-0AF2B462B1E9}" destId="{0398A83A-5896-417B-95C4-2C374F8C48F8}" srcOrd="0" destOrd="0" parTransId="{44E8AC07-D014-41A3-BBCE-E9DB65924BDC}" sibTransId="{3AC7BBF6-4F6C-47C4-BBBC-DC03B74A38BE}"/>
    <dgm:cxn modelId="{41571934-B6F4-4F66-A79F-C46734C1753B}" type="presOf" srcId="{0398A83A-5896-417B-95C4-2C374F8C48F8}" destId="{1C8CA888-43E6-49AB-9E2B-7EA3F5D9A8BC}" srcOrd="0" destOrd="0" presId="urn:microsoft.com/office/officeart/2005/8/layout/list1"/>
    <dgm:cxn modelId="{24531503-4230-43CD-893A-B77E2A8CF965}" type="presOf" srcId="{2305F06F-9DE9-44DD-8E0E-581D44FA1692}" destId="{5B0AA8D0-B89A-4AEB-9028-DF1460FD3BA3}" srcOrd="0" destOrd="0" presId="urn:microsoft.com/office/officeart/2005/8/layout/list1"/>
    <dgm:cxn modelId="{FE951268-7A34-4446-97CE-9FC747FDBFAA}" srcId="{F7208FAA-A569-4902-BC09-48028C5900A0}" destId="{A37475E7-1B66-4F75-908B-0AF2B462B1E9}" srcOrd="0" destOrd="0" parTransId="{B7B7964E-425B-4155-ACEB-8EFFA7A7404B}" sibTransId="{B3CDDF81-B960-4C84-A376-12B18E09E145}"/>
    <dgm:cxn modelId="{A7589F17-2D3F-4C18-A933-AACD2F315345}" srcId="{F7208FAA-A569-4902-BC09-48028C5900A0}" destId="{2305F06F-9DE9-44DD-8E0E-581D44FA1692}" srcOrd="2" destOrd="0" parTransId="{17F41B77-8FAA-4AD8-8F8C-74CA98AA394B}" sibTransId="{FE51B230-87DB-41A4-8FBA-39C56A60FE7B}"/>
    <dgm:cxn modelId="{51763D33-405D-4A78-9524-55DE391572BB}" type="presOf" srcId="{2305F06F-9DE9-44DD-8E0E-581D44FA1692}" destId="{C7C4E9D1-1527-4ECE-9199-E198CB3425B0}" srcOrd="1" destOrd="0" presId="urn:microsoft.com/office/officeart/2005/8/layout/list1"/>
    <dgm:cxn modelId="{29F638C7-5593-4A39-AA5E-6EFAF6F3FBF7}" type="presOf" srcId="{005A31E7-F948-42A9-869E-CB14ACC2B244}" destId="{C1F67806-96C6-4109-9923-61AF5584D18D}" srcOrd="0" destOrd="0" presId="urn:microsoft.com/office/officeart/2005/8/layout/list1"/>
    <dgm:cxn modelId="{4B297DB9-C02E-4889-B617-CBE292E0AD57}" type="presOf" srcId="{19479534-E4FC-405D-A1F5-CFD7F60B7742}" destId="{6E566F5A-46BE-4059-9375-8FE8B43B4BA5}" srcOrd="1" destOrd="0" presId="urn:microsoft.com/office/officeart/2005/8/layout/list1"/>
    <dgm:cxn modelId="{DA5BD1E0-AA18-4A1E-800C-536D8CB43541}" type="presOf" srcId="{A37475E7-1B66-4F75-908B-0AF2B462B1E9}" destId="{1F35D231-D641-4323-8369-A943595A5AB3}" srcOrd="1" destOrd="0" presId="urn:microsoft.com/office/officeart/2005/8/layout/list1"/>
    <dgm:cxn modelId="{D63A47B4-724D-4476-AE10-96BFFD8FB1FE}" srcId="{F7208FAA-A569-4902-BC09-48028C5900A0}" destId="{19479534-E4FC-405D-A1F5-CFD7F60B7742}" srcOrd="1" destOrd="0" parTransId="{208D729B-0C4F-4242-BB90-D15FC1D956B2}" sibTransId="{0F4373DC-CA18-454A-96EE-300483E0091E}"/>
    <dgm:cxn modelId="{0B2C235A-2EC7-4DE6-88CE-7A63553F2E07}" type="presOf" srcId="{F7208FAA-A569-4902-BC09-48028C5900A0}" destId="{6DE008C0-281D-47C7-ABF1-3489ACB1859D}" srcOrd="0" destOrd="0" presId="urn:microsoft.com/office/officeart/2005/8/layout/list1"/>
    <dgm:cxn modelId="{5503DAE6-422C-4240-AED1-94791174F27D}" type="presOf" srcId="{19479534-E4FC-405D-A1F5-CFD7F60B7742}" destId="{1DBECA43-F45F-4927-8122-3EC1471BCC9C}" srcOrd="0" destOrd="0" presId="urn:microsoft.com/office/officeart/2005/8/layout/list1"/>
    <dgm:cxn modelId="{5E3D13C0-5906-4210-8EE4-FDF247C18CE0}" srcId="{2305F06F-9DE9-44DD-8E0E-581D44FA1692}" destId="{85C0A52E-81F7-4EE3-87DF-010A15CAEB43}" srcOrd="0" destOrd="0" parTransId="{A8F200A1-B643-4ECE-BF00-53DD949A03D1}" sibTransId="{792FD46C-E8CB-4F97-B80C-CA37776EAC30}"/>
    <dgm:cxn modelId="{45554454-6262-49D1-9D90-6F8614F1E9B3}" srcId="{19479534-E4FC-405D-A1F5-CFD7F60B7742}" destId="{005A31E7-F948-42A9-869E-CB14ACC2B244}" srcOrd="0" destOrd="0" parTransId="{A375C067-0BFB-408B-A50F-D86FC42F12FE}" sibTransId="{D63956F9-CE7D-4D09-A8E9-79CF182081E7}"/>
    <dgm:cxn modelId="{5777E979-28D3-4D62-817D-E4B9BF18C7D3}" type="presOf" srcId="{A37475E7-1B66-4F75-908B-0AF2B462B1E9}" destId="{A65D1178-8227-41DE-818D-42C6F3495119}" srcOrd="0" destOrd="0" presId="urn:microsoft.com/office/officeart/2005/8/layout/list1"/>
    <dgm:cxn modelId="{F234F76E-749E-488D-BD6F-138ED5EFBE8D}" type="presOf" srcId="{85C0A52E-81F7-4EE3-87DF-010A15CAEB43}" destId="{E601B1F1-3D2F-4BFD-A0A2-329593AB83F0}" srcOrd="0" destOrd="0" presId="urn:microsoft.com/office/officeart/2005/8/layout/list1"/>
    <dgm:cxn modelId="{BAE475EF-EDAC-42DD-92EF-85A8375D82E9}" type="presParOf" srcId="{6DE008C0-281D-47C7-ABF1-3489ACB1859D}" destId="{2F0FB935-5EE5-4497-B8ED-60410A1072CB}" srcOrd="0" destOrd="0" presId="urn:microsoft.com/office/officeart/2005/8/layout/list1"/>
    <dgm:cxn modelId="{66269386-042F-42A2-BA04-25A7BE4F6662}" type="presParOf" srcId="{2F0FB935-5EE5-4497-B8ED-60410A1072CB}" destId="{A65D1178-8227-41DE-818D-42C6F3495119}" srcOrd="0" destOrd="0" presId="urn:microsoft.com/office/officeart/2005/8/layout/list1"/>
    <dgm:cxn modelId="{79A710C5-115E-4D6A-AC02-F84009ED79C5}" type="presParOf" srcId="{2F0FB935-5EE5-4497-B8ED-60410A1072CB}" destId="{1F35D231-D641-4323-8369-A943595A5AB3}" srcOrd="1" destOrd="0" presId="urn:microsoft.com/office/officeart/2005/8/layout/list1"/>
    <dgm:cxn modelId="{EE206392-279A-414A-8857-47969976F068}" type="presParOf" srcId="{6DE008C0-281D-47C7-ABF1-3489ACB1859D}" destId="{E2378DF2-FB58-49CC-993B-5D6C7A275E31}" srcOrd="1" destOrd="0" presId="urn:microsoft.com/office/officeart/2005/8/layout/list1"/>
    <dgm:cxn modelId="{B42404A3-3221-404A-95DC-02AECF2228F4}" type="presParOf" srcId="{6DE008C0-281D-47C7-ABF1-3489ACB1859D}" destId="{1C8CA888-43E6-49AB-9E2B-7EA3F5D9A8BC}" srcOrd="2" destOrd="0" presId="urn:microsoft.com/office/officeart/2005/8/layout/list1"/>
    <dgm:cxn modelId="{80366BDC-1E43-4685-B027-A841A20C950D}" type="presParOf" srcId="{6DE008C0-281D-47C7-ABF1-3489ACB1859D}" destId="{9A27F250-C19D-49DA-9555-676BF5CAE381}" srcOrd="3" destOrd="0" presId="urn:microsoft.com/office/officeart/2005/8/layout/list1"/>
    <dgm:cxn modelId="{9FD7D18E-323C-4EEE-8084-F2D57BB007AB}" type="presParOf" srcId="{6DE008C0-281D-47C7-ABF1-3489ACB1859D}" destId="{8B3D95F9-BE19-4093-B675-9FF8C3DEA37D}" srcOrd="4" destOrd="0" presId="urn:microsoft.com/office/officeart/2005/8/layout/list1"/>
    <dgm:cxn modelId="{7053AA3E-3C03-4D8E-AA19-9B9EC2698738}" type="presParOf" srcId="{8B3D95F9-BE19-4093-B675-9FF8C3DEA37D}" destId="{1DBECA43-F45F-4927-8122-3EC1471BCC9C}" srcOrd="0" destOrd="0" presId="urn:microsoft.com/office/officeart/2005/8/layout/list1"/>
    <dgm:cxn modelId="{120DE405-6930-454D-A94B-D922847E0CCD}" type="presParOf" srcId="{8B3D95F9-BE19-4093-B675-9FF8C3DEA37D}" destId="{6E566F5A-46BE-4059-9375-8FE8B43B4BA5}" srcOrd="1" destOrd="0" presId="urn:microsoft.com/office/officeart/2005/8/layout/list1"/>
    <dgm:cxn modelId="{5BCCCFFF-20FA-45CA-A15D-16C39BDDBA6F}" type="presParOf" srcId="{6DE008C0-281D-47C7-ABF1-3489ACB1859D}" destId="{871CB2E2-CB0C-4B36-BE14-8B2AE117C825}" srcOrd="5" destOrd="0" presId="urn:microsoft.com/office/officeart/2005/8/layout/list1"/>
    <dgm:cxn modelId="{8ECEBEEF-13D6-436A-B16A-CC72A36D5AE3}" type="presParOf" srcId="{6DE008C0-281D-47C7-ABF1-3489ACB1859D}" destId="{C1F67806-96C6-4109-9923-61AF5584D18D}" srcOrd="6" destOrd="0" presId="urn:microsoft.com/office/officeart/2005/8/layout/list1"/>
    <dgm:cxn modelId="{FB8768D0-88BB-4AF8-870A-50F7849A3B2F}" type="presParOf" srcId="{6DE008C0-281D-47C7-ABF1-3489ACB1859D}" destId="{B765D8E1-82C1-45D1-BD1A-F2271105551E}" srcOrd="7" destOrd="0" presId="urn:microsoft.com/office/officeart/2005/8/layout/list1"/>
    <dgm:cxn modelId="{EEF51254-47DA-47A6-A658-C80AFE6C731D}" type="presParOf" srcId="{6DE008C0-281D-47C7-ABF1-3489ACB1859D}" destId="{B07EF304-78A1-492E-BC4A-7AD56A36A433}" srcOrd="8" destOrd="0" presId="urn:microsoft.com/office/officeart/2005/8/layout/list1"/>
    <dgm:cxn modelId="{FC68DF73-8618-4636-8D0E-FF07003D948B}" type="presParOf" srcId="{B07EF304-78A1-492E-BC4A-7AD56A36A433}" destId="{5B0AA8D0-B89A-4AEB-9028-DF1460FD3BA3}" srcOrd="0" destOrd="0" presId="urn:microsoft.com/office/officeart/2005/8/layout/list1"/>
    <dgm:cxn modelId="{BBE93EC7-BC23-4731-875F-F314EDA6BAB6}" type="presParOf" srcId="{B07EF304-78A1-492E-BC4A-7AD56A36A433}" destId="{C7C4E9D1-1527-4ECE-9199-E198CB3425B0}" srcOrd="1" destOrd="0" presId="urn:microsoft.com/office/officeart/2005/8/layout/list1"/>
    <dgm:cxn modelId="{D0BED378-1A28-4D45-BCF4-23A831ED2749}" type="presParOf" srcId="{6DE008C0-281D-47C7-ABF1-3489ACB1859D}" destId="{ACA518B1-3271-406B-A04E-4C0949A5E11D}" srcOrd="9" destOrd="0" presId="urn:microsoft.com/office/officeart/2005/8/layout/list1"/>
    <dgm:cxn modelId="{6FE1C2AA-453F-4D7E-BF49-B327C1C85D39}" type="presParOf" srcId="{6DE008C0-281D-47C7-ABF1-3489ACB1859D}" destId="{E601B1F1-3D2F-4BFD-A0A2-329593AB83F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F8F750-39C2-4B57-B33E-EA3E3E9F80A6}" type="doc">
      <dgm:prSet loTypeId="urn:microsoft.com/office/officeart/2005/8/layout/radial4" loCatId="relationship" qsTypeId="urn:microsoft.com/office/officeart/2005/8/quickstyle/simple5" qsCatId="simple" csTypeId="urn:microsoft.com/office/officeart/2005/8/colors/colorful1" csCatId="colorful" phldr="1"/>
      <dgm:spPr/>
      <dgm:t>
        <a:bodyPr/>
        <a:lstStyle/>
        <a:p>
          <a:endParaRPr lang="tr-TR"/>
        </a:p>
      </dgm:t>
    </dgm:pt>
    <dgm:pt modelId="{4C7FC36B-9AF0-4731-B72B-F7DAAC15805E}">
      <dgm:prSet phldrT="[Metin]" custT="1"/>
      <dgm:spPr>
        <a:xfrm>
          <a:off x="3142534" y="2789926"/>
          <a:ext cx="1704809" cy="1704809"/>
        </a:xfr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600" b="1" dirty="0">
              <a:solidFill>
                <a:sysClr val="window" lastClr="FFFFFF"/>
              </a:solidFill>
              <a:latin typeface="Times New Roman" panose="02020603050405020304" pitchFamily="18" charset="0"/>
              <a:ea typeface="+mn-ea"/>
              <a:cs typeface="Times New Roman" panose="02020603050405020304" pitchFamily="18" charset="0"/>
            </a:rPr>
            <a:t>İhalelerde  Temel İlkeler </a:t>
          </a:r>
          <a:endParaRPr lang="tr-TR" sz="1600" dirty="0">
            <a:solidFill>
              <a:sysClr val="window" lastClr="FFFFFF"/>
            </a:solidFill>
            <a:latin typeface="Times New Roman" panose="02020603050405020304" pitchFamily="18" charset="0"/>
            <a:ea typeface="+mn-ea"/>
            <a:cs typeface="Times New Roman" panose="02020603050405020304" pitchFamily="18" charset="0"/>
          </a:endParaRPr>
        </a:p>
      </dgm:t>
    </dgm:pt>
    <dgm:pt modelId="{654C569D-E4E4-474A-A8AA-3F7493D91695}" type="parTrans" cxnId="{210B8545-9265-40E5-B43A-4ADD11FCC2BA}">
      <dgm:prSet/>
      <dgm:spPr/>
      <dgm:t>
        <a:bodyPr/>
        <a:lstStyle/>
        <a:p>
          <a:endParaRPr lang="tr-TR" sz="1400">
            <a:latin typeface="Arial" panose="020B0604020202020204" pitchFamily="34" charset="0"/>
            <a:cs typeface="Arial" panose="020B0604020202020204" pitchFamily="34" charset="0"/>
          </a:endParaRPr>
        </a:p>
      </dgm:t>
    </dgm:pt>
    <dgm:pt modelId="{F1383FFE-D235-48BE-A28A-862D3AE032AC}" type="sibTrans" cxnId="{210B8545-9265-40E5-B43A-4ADD11FCC2BA}">
      <dgm:prSet/>
      <dgm:spPr/>
      <dgm:t>
        <a:bodyPr/>
        <a:lstStyle/>
        <a:p>
          <a:endParaRPr lang="tr-TR" sz="1400">
            <a:latin typeface="Arial" panose="020B0604020202020204" pitchFamily="34" charset="0"/>
            <a:cs typeface="Arial" panose="020B0604020202020204" pitchFamily="34" charset="0"/>
          </a:endParaRPr>
        </a:p>
      </dgm:t>
    </dgm:pt>
    <dgm:pt modelId="{7B97D8A8-8429-455B-8A5D-CB0DC70173B9}">
      <dgm:prSet phldrT="[Metin]" custT="1"/>
      <dgm:spPr>
        <a:xfrm>
          <a:off x="152969" y="3164984"/>
          <a:ext cx="1193366" cy="954693"/>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Saydamlık </a:t>
          </a:r>
        </a:p>
      </dgm:t>
    </dgm:pt>
    <dgm:pt modelId="{FB92BBF8-FADC-4DFA-B907-555F50D57923}" type="parTrans" cxnId="{92E54605-9016-4275-B9B9-BF21CA8BA5CE}">
      <dgm:prSet/>
      <dgm:spPr>
        <a:xfrm rot="10800000">
          <a:off x="749652" y="3399395"/>
          <a:ext cx="2261273" cy="485870"/>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611077F6-2D06-4B9A-AAC2-660018E6C1EC}" type="sibTrans" cxnId="{92E54605-9016-4275-B9B9-BF21CA8BA5CE}">
      <dgm:prSet/>
      <dgm:spPr/>
      <dgm:t>
        <a:bodyPr/>
        <a:lstStyle/>
        <a:p>
          <a:endParaRPr lang="tr-TR" sz="1400">
            <a:latin typeface="Arial" panose="020B0604020202020204" pitchFamily="34" charset="0"/>
            <a:cs typeface="Arial" panose="020B0604020202020204" pitchFamily="34" charset="0"/>
          </a:endParaRPr>
        </a:p>
      </dgm:t>
    </dgm:pt>
    <dgm:pt modelId="{66ACAD99-E07B-46C6-AB71-7118708A3ED3}">
      <dgm:prSet custT="1"/>
      <dgm:spPr>
        <a:xfrm>
          <a:off x="474354" y="1756907"/>
          <a:ext cx="1193366" cy="954693"/>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Rekabet </a:t>
          </a:r>
        </a:p>
      </dgm:t>
    </dgm:pt>
    <dgm:pt modelId="{CC53B5A1-CEFD-4D0B-A69E-B4EE55C686A3}" type="parTrans" cxnId="{C92ACF7C-99A6-437F-83FB-87F0FD266225}">
      <dgm:prSet/>
      <dgm:spPr>
        <a:xfrm rot="12342857">
          <a:off x="959069" y="2481883"/>
          <a:ext cx="2261273" cy="485870"/>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13CDDC4F-A8AC-4ACE-9186-800DEEA53A09}" type="sibTrans" cxnId="{C92ACF7C-99A6-437F-83FB-87F0FD266225}">
      <dgm:prSet/>
      <dgm:spPr/>
      <dgm:t>
        <a:bodyPr/>
        <a:lstStyle/>
        <a:p>
          <a:endParaRPr lang="tr-TR" sz="1400">
            <a:latin typeface="Arial" panose="020B0604020202020204" pitchFamily="34" charset="0"/>
            <a:cs typeface="Arial" panose="020B0604020202020204" pitchFamily="34" charset="0"/>
          </a:endParaRPr>
        </a:p>
      </dgm:t>
    </dgm:pt>
    <dgm:pt modelId="{50FD292F-4CCD-4D49-B1BE-60657E10E77A}">
      <dgm:prSet custT="1"/>
      <dgm:spPr>
        <a:xfrm>
          <a:off x="1374853" y="627717"/>
          <a:ext cx="1193366" cy="954693"/>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Eşitlik</a:t>
          </a:r>
        </a:p>
      </dgm:t>
    </dgm:pt>
    <dgm:pt modelId="{EA960ECA-BC18-4AAD-ADD5-16F99C866D28}" type="parTrans" cxnId="{AF219027-3BE1-4CEC-86CE-30F24DAC5F6B}">
      <dgm:prSet/>
      <dgm:spPr>
        <a:xfrm rot="13885714">
          <a:off x="1545840" y="1746096"/>
          <a:ext cx="2261273" cy="48587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2B4EB4C1-6DD8-491E-82DE-C8C1844DD5F4}" type="sibTrans" cxnId="{AF219027-3BE1-4CEC-86CE-30F24DAC5F6B}">
      <dgm:prSet/>
      <dgm:spPr/>
      <dgm:t>
        <a:bodyPr/>
        <a:lstStyle/>
        <a:p>
          <a:endParaRPr lang="tr-TR" sz="1400">
            <a:latin typeface="Arial" panose="020B0604020202020204" pitchFamily="34" charset="0"/>
            <a:cs typeface="Arial" panose="020B0604020202020204" pitchFamily="34" charset="0"/>
          </a:endParaRPr>
        </a:p>
      </dgm:t>
    </dgm:pt>
    <dgm:pt modelId="{39EB1C92-8F54-4F7A-A6FA-8D912C3D9A1A}">
      <dgm:prSet custT="1"/>
      <dgm:spPr>
        <a:xfrm>
          <a:off x="2676112" y="1064"/>
          <a:ext cx="1193366" cy="954693"/>
        </a:xfr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Güvenirlik </a:t>
          </a:r>
        </a:p>
      </dgm:t>
    </dgm:pt>
    <dgm:pt modelId="{A6AFACD7-D59C-48F8-9647-F486D738A412}" type="parTrans" cxnId="{50CA501A-8C3B-44B0-A7A2-45326A12260C}">
      <dgm:prSet/>
      <dgm:spPr>
        <a:xfrm rot="15428571">
          <a:off x="2393748" y="1337764"/>
          <a:ext cx="2261273" cy="485870"/>
        </a:xfr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AC6A471E-600E-4767-A6A1-38A5CB4F77A7}" type="sibTrans" cxnId="{50CA501A-8C3B-44B0-A7A2-45326A12260C}">
      <dgm:prSet/>
      <dgm:spPr/>
      <dgm:t>
        <a:bodyPr/>
        <a:lstStyle/>
        <a:p>
          <a:endParaRPr lang="tr-TR" sz="1400">
            <a:latin typeface="Arial" panose="020B0604020202020204" pitchFamily="34" charset="0"/>
            <a:cs typeface="Arial" panose="020B0604020202020204" pitchFamily="34" charset="0"/>
          </a:endParaRPr>
        </a:p>
      </dgm:t>
    </dgm:pt>
    <dgm:pt modelId="{7132201F-A88A-4674-975A-0619B742BD5F}">
      <dgm:prSet custT="1"/>
      <dgm:spPr>
        <a:xfrm>
          <a:off x="4120400" y="1064"/>
          <a:ext cx="1193366" cy="954693"/>
        </a:xfr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Gizlilik </a:t>
          </a:r>
        </a:p>
      </dgm:t>
    </dgm:pt>
    <dgm:pt modelId="{C49200A5-3776-4FE0-8B1B-F2225B2B0174}" type="parTrans" cxnId="{419DB4AB-7676-48F6-BA3C-A6385262DD80}">
      <dgm:prSet/>
      <dgm:spPr>
        <a:xfrm rot="16971429">
          <a:off x="3334856" y="1337764"/>
          <a:ext cx="2261273" cy="485870"/>
        </a:xfr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4D4ABEFC-2DF2-4890-9370-8973874BA969}" type="sibTrans" cxnId="{419DB4AB-7676-48F6-BA3C-A6385262DD80}">
      <dgm:prSet/>
      <dgm:spPr/>
      <dgm:t>
        <a:bodyPr/>
        <a:lstStyle/>
        <a:p>
          <a:endParaRPr lang="tr-TR" sz="1400">
            <a:latin typeface="Arial" panose="020B0604020202020204" pitchFamily="34" charset="0"/>
            <a:cs typeface="Arial" panose="020B0604020202020204" pitchFamily="34" charset="0"/>
          </a:endParaRPr>
        </a:p>
      </dgm:t>
    </dgm:pt>
    <dgm:pt modelId="{06FE1E8C-306A-4C5E-B231-FD14CC32E64F}">
      <dgm:prSet custT="1"/>
      <dgm:spPr>
        <a:xfrm>
          <a:off x="5421659" y="627717"/>
          <a:ext cx="1193366" cy="954693"/>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u="none" dirty="0">
              <a:solidFill>
                <a:sysClr val="window" lastClr="FFFFFF"/>
              </a:solidFill>
              <a:latin typeface="Times New Roman" panose="02020603050405020304" pitchFamily="18" charset="0"/>
              <a:ea typeface="+mn-ea"/>
              <a:cs typeface="Times New Roman" panose="02020603050405020304" pitchFamily="18" charset="0"/>
            </a:rPr>
            <a:t>Kamuoyu denetimi </a:t>
          </a:r>
        </a:p>
      </dgm:t>
    </dgm:pt>
    <dgm:pt modelId="{046C55A5-51E4-4389-94EC-49AB261DEC12}" type="parTrans" cxnId="{D969AE1A-D0F9-49E0-93E8-83939753BA9E}">
      <dgm:prSet/>
      <dgm:spPr>
        <a:xfrm rot="18514286">
          <a:off x="4182765" y="1746096"/>
          <a:ext cx="2261273" cy="485870"/>
        </a:xfr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9A69300F-6E53-4826-9222-2050F86FAB76}" type="sibTrans" cxnId="{D969AE1A-D0F9-49E0-93E8-83939753BA9E}">
      <dgm:prSet/>
      <dgm:spPr/>
      <dgm:t>
        <a:bodyPr/>
        <a:lstStyle/>
        <a:p>
          <a:endParaRPr lang="tr-TR" sz="1400">
            <a:latin typeface="Arial" panose="020B0604020202020204" pitchFamily="34" charset="0"/>
            <a:cs typeface="Arial" panose="020B0604020202020204" pitchFamily="34" charset="0"/>
          </a:endParaRPr>
        </a:p>
      </dgm:t>
    </dgm:pt>
    <dgm:pt modelId="{AAA01DA3-8AAF-479A-B950-1854ABB453CC}">
      <dgm:prSet custT="1"/>
      <dgm:spPr>
        <a:xfrm>
          <a:off x="6113080" y="1756907"/>
          <a:ext cx="1611521" cy="954693"/>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200" b="1" dirty="0">
              <a:solidFill>
                <a:sysClr val="window" lastClr="FFFFFF"/>
              </a:solidFill>
              <a:latin typeface="Times New Roman" panose="02020603050405020304" pitchFamily="18" charset="0"/>
              <a:ea typeface="+mn-ea"/>
              <a:cs typeface="Times New Roman" panose="02020603050405020304" pitchFamily="18" charset="0"/>
            </a:rPr>
            <a:t>İhtiyaçlar uygun şartlar  ve zamanda </a:t>
          </a:r>
          <a:r>
            <a:rPr lang="tr-TR" sz="1200" b="1" dirty="0" smtClean="0">
              <a:solidFill>
                <a:sysClr val="window" lastClr="FFFFFF"/>
              </a:solidFill>
              <a:latin typeface="Times New Roman" panose="02020603050405020304" pitchFamily="18" charset="0"/>
              <a:ea typeface="+mn-ea"/>
              <a:cs typeface="Times New Roman" panose="02020603050405020304" pitchFamily="18" charset="0"/>
            </a:rPr>
            <a:t>karşılanması </a:t>
          </a:r>
          <a:endParaRPr lang="tr-TR" sz="1200" b="1" dirty="0">
            <a:solidFill>
              <a:sysClr val="window" lastClr="FFFFFF"/>
            </a:solidFill>
            <a:latin typeface="Times New Roman" panose="02020603050405020304" pitchFamily="18" charset="0"/>
            <a:ea typeface="+mn-ea"/>
            <a:cs typeface="Times New Roman" panose="02020603050405020304" pitchFamily="18" charset="0"/>
          </a:endParaRPr>
        </a:p>
      </dgm:t>
    </dgm:pt>
    <dgm:pt modelId="{6AAC27B9-199F-45AE-A109-F910CB66CAE1}" type="parTrans" cxnId="{85E5106F-6617-4845-B76C-4512CCB28E61}">
      <dgm:prSet/>
      <dgm:spPr>
        <a:xfrm rot="20057143">
          <a:off x="4769536" y="2481883"/>
          <a:ext cx="2261273" cy="485870"/>
        </a:xfr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EE059D20-1F87-48A3-932D-6387BF33F734}" type="sibTrans" cxnId="{85E5106F-6617-4845-B76C-4512CCB28E61}">
      <dgm:prSet/>
      <dgm:spPr/>
      <dgm:t>
        <a:bodyPr/>
        <a:lstStyle/>
        <a:p>
          <a:endParaRPr lang="tr-TR" sz="1400">
            <a:latin typeface="Arial" panose="020B0604020202020204" pitchFamily="34" charset="0"/>
            <a:cs typeface="Arial" panose="020B0604020202020204" pitchFamily="34" charset="0"/>
          </a:endParaRPr>
        </a:p>
      </dgm:t>
    </dgm:pt>
    <dgm:pt modelId="{8EDF800C-2CDA-4207-815C-B5C35BEA6F3F}">
      <dgm:prSet custT="1"/>
      <dgm:spPr>
        <a:xfrm>
          <a:off x="6480021" y="3164984"/>
          <a:ext cx="1520408" cy="954693"/>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r>
            <a:rPr lang="tr-TR" sz="1400" b="1" dirty="0">
              <a:solidFill>
                <a:sysClr val="window" lastClr="FFFFFF"/>
              </a:solidFill>
              <a:latin typeface="Times New Roman" panose="02020603050405020304" pitchFamily="18" charset="0"/>
              <a:ea typeface="+mn-ea"/>
              <a:cs typeface="Times New Roman" panose="02020603050405020304" pitchFamily="18" charset="0"/>
            </a:rPr>
            <a:t>Kaynaklar verimli </a:t>
          </a:r>
          <a:r>
            <a:rPr lang="tr-TR" sz="1400" b="1" dirty="0" smtClean="0">
              <a:solidFill>
                <a:sysClr val="window" lastClr="FFFFFF"/>
              </a:solidFill>
              <a:latin typeface="Times New Roman" panose="02020603050405020304" pitchFamily="18" charset="0"/>
              <a:ea typeface="+mn-ea"/>
              <a:cs typeface="Times New Roman" panose="02020603050405020304" pitchFamily="18" charset="0"/>
            </a:rPr>
            <a:t>kullanılması</a:t>
          </a:r>
          <a:endParaRPr lang="tr-TR" sz="1400" b="1" dirty="0">
            <a:solidFill>
              <a:sysClr val="window" lastClr="FFFFFF"/>
            </a:solidFill>
            <a:latin typeface="Times New Roman" panose="02020603050405020304" pitchFamily="18" charset="0"/>
            <a:ea typeface="+mn-ea"/>
            <a:cs typeface="Times New Roman" panose="02020603050405020304" pitchFamily="18" charset="0"/>
          </a:endParaRPr>
        </a:p>
      </dgm:t>
    </dgm:pt>
    <dgm:pt modelId="{D80C6890-A16F-4765-93C8-D2FEE82E571E}" type="parTrans" cxnId="{EB7C1F09-B6C2-47AD-9B01-6475C7462329}">
      <dgm:prSet/>
      <dgm:spPr>
        <a:xfrm>
          <a:off x="4978952" y="3399395"/>
          <a:ext cx="2261273" cy="48587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tr-TR" sz="1400">
            <a:latin typeface="Arial" panose="020B0604020202020204" pitchFamily="34" charset="0"/>
            <a:cs typeface="Arial" panose="020B0604020202020204" pitchFamily="34" charset="0"/>
          </a:endParaRPr>
        </a:p>
      </dgm:t>
    </dgm:pt>
    <dgm:pt modelId="{BF88A1F6-2018-43CA-9E75-45FFA6E25A17}" type="sibTrans" cxnId="{EB7C1F09-B6C2-47AD-9B01-6475C7462329}">
      <dgm:prSet/>
      <dgm:spPr/>
      <dgm:t>
        <a:bodyPr/>
        <a:lstStyle/>
        <a:p>
          <a:endParaRPr lang="tr-TR" sz="1400">
            <a:latin typeface="Arial" panose="020B0604020202020204" pitchFamily="34" charset="0"/>
            <a:cs typeface="Arial" panose="020B0604020202020204" pitchFamily="34" charset="0"/>
          </a:endParaRPr>
        </a:p>
      </dgm:t>
    </dgm:pt>
    <dgm:pt modelId="{4F45A41F-1E04-4EE2-8E93-DDCC122558BC}" type="pres">
      <dgm:prSet presAssocID="{89F8F750-39C2-4B57-B33E-EA3E3E9F80A6}" presName="cycle" presStyleCnt="0">
        <dgm:presLayoutVars>
          <dgm:chMax val="1"/>
          <dgm:dir/>
          <dgm:animLvl val="ctr"/>
          <dgm:resizeHandles val="exact"/>
        </dgm:presLayoutVars>
      </dgm:prSet>
      <dgm:spPr/>
      <dgm:t>
        <a:bodyPr/>
        <a:lstStyle/>
        <a:p>
          <a:endParaRPr lang="tr-TR"/>
        </a:p>
      </dgm:t>
    </dgm:pt>
    <dgm:pt modelId="{F9E3B8E1-AEAF-4D79-B092-A84917B064BB}" type="pres">
      <dgm:prSet presAssocID="{4C7FC36B-9AF0-4731-B72B-F7DAAC15805E}" presName="centerShape" presStyleLbl="node0" presStyleIdx="0" presStyleCnt="1" custScaleY="84826" custLinFactNeighborX="107"/>
      <dgm:spPr>
        <a:prstGeom prst="ellipse">
          <a:avLst/>
        </a:prstGeom>
      </dgm:spPr>
      <dgm:t>
        <a:bodyPr/>
        <a:lstStyle/>
        <a:p>
          <a:endParaRPr lang="tr-TR"/>
        </a:p>
      </dgm:t>
    </dgm:pt>
    <dgm:pt modelId="{E775D32B-0677-4E85-A0EC-9CD0481243BE}" type="pres">
      <dgm:prSet presAssocID="{FB92BBF8-FADC-4DFA-B907-555F50D57923}" presName="parTrans" presStyleLbl="bgSibTrans2D1" presStyleIdx="0" presStyleCnt="8"/>
      <dgm:spPr>
        <a:prstGeom prst="leftArrow">
          <a:avLst>
            <a:gd name="adj1" fmla="val 60000"/>
            <a:gd name="adj2" fmla="val 50000"/>
          </a:avLst>
        </a:prstGeom>
      </dgm:spPr>
      <dgm:t>
        <a:bodyPr/>
        <a:lstStyle/>
        <a:p>
          <a:endParaRPr lang="tr-TR"/>
        </a:p>
      </dgm:t>
    </dgm:pt>
    <dgm:pt modelId="{3F584210-99CB-44C6-B364-D8AC45C2C6A1}" type="pres">
      <dgm:prSet presAssocID="{7B97D8A8-8429-455B-8A5D-CB0DC70173B9}" presName="node" presStyleLbl="node1" presStyleIdx="0" presStyleCnt="8" custScaleX="132318" custRadScaleRad="99785">
        <dgm:presLayoutVars>
          <dgm:bulletEnabled val="1"/>
        </dgm:presLayoutVars>
      </dgm:prSet>
      <dgm:spPr>
        <a:prstGeom prst="roundRect">
          <a:avLst>
            <a:gd name="adj" fmla="val 10000"/>
          </a:avLst>
        </a:prstGeom>
      </dgm:spPr>
      <dgm:t>
        <a:bodyPr/>
        <a:lstStyle/>
        <a:p>
          <a:endParaRPr lang="tr-TR"/>
        </a:p>
      </dgm:t>
    </dgm:pt>
    <dgm:pt modelId="{2446AF50-48F7-45E1-9405-7B920B1749AD}" type="pres">
      <dgm:prSet presAssocID="{CC53B5A1-CEFD-4D0B-A69E-B4EE55C686A3}" presName="parTrans" presStyleLbl="bgSibTrans2D1" presStyleIdx="1" presStyleCnt="8"/>
      <dgm:spPr>
        <a:prstGeom prst="leftArrow">
          <a:avLst>
            <a:gd name="adj1" fmla="val 60000"/>
            <a:gd name="adj2" fmla="val 50000"/>
          </a:avLst>
        </a:prstGeom>
      </dgm:spPr>
      <dgm:t>
        <a:bodyPr/>
        <a:lstStyle/>
        <a:p>
          <a:endParaRPr lang="tr-TR"/>
        </a:p>
      </dgm:t>
    </dgm:pt>
    <dgm:pt modelId="{EA6DDB51-8494-4C9E-A9A8-E91213228B1B}" type="pres">
      <dgm:prSet presAssocID="{66ACAD99-E07B-46C6-AB71-7118708A3ED3}" presName="node" presStyleLbl="node1" presStyleIdx="1" presStyleCnt="8" custScaleX="144392" custRadScaleRad="99807" custRadScaleInc="238">
        <dgm:presLayoutVars>
          <dgm:bulletEnabled val="1"/>
        </dgm:presLayoutVars>
      </dgm:prSet>
      <dgm:spPr>
        <a:prstGeom prst="roundRect">
          <a:avLst>
            <a:gd name="adj" fmla="val 10000"/>
          </a:avLst>
        </a:prstGeom>
      </dgm:spPr>
      <dgm:t>
        <a:bodyPr/>
        <a:lstStyle/>
        <a:p>
          <a:endParaRPr lang="tr-TR"/>
        </a:p>
      </dgm:t>
    </dgm:pt>
    <dgm:pt modelId="{B3C1BDD5-7A06-4D2C-B829-3C64BC2FDDF1}" type="pres">
      <dgm:prSet presAssocID="{EA960ECA-BC18-4AAD-ADD5-16F99C866D28}" presName="parTrans" presStyleLbl="bgSibTrans2D1" presStyleIdx="2" presStyleCnt="8"/>
      <dgm:spPr>
        <a:prstGeom prst="leftArrow">
          <a:avLst>
            <a:gd name="adj1" fmla="val 60000"/>
            <a:gd name="adj2" fmla="val 50000"/>
          </a:avLst>
        </a:prstGeom>
      </dgm:spPr>
      <dgm:t>
        <a:bodyPr/>
        <a:lstStyle/>
        <a:p>
          <a:endParaRPr lang="tr-TR"/>
        </a:p>
      </dgm:t>
    </dgm:pt>
    <dgm:pt modelId="{86C42593-4ECA-41B6-81EC-1537D3794D77}" type="pres">
      <dgm:prSet presAssocID="{50FD292F-4CCD-4D49-B1BE-60657E10E77A}" presName="node" presStyleLbl="node1" presStyleIdx="2" presStyleCnt="8" custScaleX="106980" custScaleY="95666" custRadScaleRad="99866" custRadScaleInc="428">
        <dgm:presLayoutVars>
          <dgm:bulletEnabled val="1"/>
        </dgm:presLayoutVars>
      </dgm:prSet>
      <dgm:spPr>
        <a:prstGeom prst="roundRect">
          <a:avLst>
            <a:gd name="adj" fmla="val 10000"/>
          </a:avLst>
        </a:prstGeom>
      </dgm:spPr>
      <dgm:t>
        <a:bodyPr/>
        <a:lstStyle/>
        <a:p>
          <a:endParaRPr lang="tr-TR"/>
        </a:p>
      </dgm:t>
    </dgm:pt>
    <dgm:pt modelId="{0D5C878A-06D9-4550-A6CC-108502F22E19}" type="pres">
      <dgm:prSet presAssocID="{A6AFACD7-D59C-48F8-9647-F486D738A412}" presName="parTrans" presStyleLbl="bgSibTrans2D1" presStyleIdx="3" presStyleCnt="8"/>
      <dgm:spPr>
        <a:prstGeom prst="leftArrow">
          <a:avLst>
            <a:gd name="adj1" fmla="val 60000"/>
            <a:gd name="adj2" fmla="val 50000"/>
          </a:avLst>
        </a:prstGeom>
      </dgm:spPr>
      <dgm:t>
        <a:bodyPr/>
        <a:lstStyle/>
        <a:p>
          <a:endParaRPr lang="tr-TR"/>
        </a:p>
      </dgm:t>
    </dgm:pt>
    <dgm:pt modelId="{3BD813DE-E1C5-4A42-91DE-4CF40DFE5756}" type="pres">
      <dgm:prSet presAssocID="{39EB1C92-8F54-4F7A-A6FA-8D912C3D9A1A}" presName="node" presStyleLbl="node1" presStyleIdx="3" presStyleCnt="8" custScaleX="109553" custScaleY="80962">
        <dgm:presLayoutVars>
          <dgm:bulletEnabled val="1"/>
        </dgm:presLayoutVars>
      </dgm:prSet>
      <dgm:spPr>
        <a:prstGeom prst="roundRect">
          <a:avLst>
            <a:gd name="adj" fmla="val 10000"/>
          </a:avLst>
        </a:prstGeom>
      </dgm:spPr>
      <dgm:t>
        <a:bodyPr/>
        <a:lstStyle/>
        <a:p>
          <a:endParaRPr lang="tr-TR"/>
        </a:p>
      </dgm:t>
    </dgm:pt>
    <dgm:pt modelId="{08929098-125B-4CE4-9DFA-008B14B6578D}" type="pres">
      <dgm:prSet presAssocID="{C49200A5-3776-4FE0-8B1B-F2225B2B0174}" presName="parTrans" presStyleLbl="bgSibTrans2D1" presStyleIdx="4" presStyleCnt="8"/>
      <dgm:spPr>
        <a:prstGeom prst="leftArrow">
          <a:avLst>
            <a:gd name="adj1" fmla="val 60000"/>
            <a:gd name="adj2" fmla="val 50000"/>
          </a:avLst>
        </a:prstGeom>
      </dgm:spPr>
      <dgm:t>
        <a:bodyPr/>
        <a:lstStyle/>
        <a:p>
          <a:endParaRPr lang="tr-TR"/>
        </a:p>
      </dgm:t>
    </dgm:pt>
    <dgm:pt modelId="{A5EC30EB-01B2-46DA-AA5B-EBA2AB38C55A}" type="pres">
      <dgm:prSet presAssocID="{7132201F-A88A-4674-975A-0619B742BD5F}" presName="node" presStyleLbl="node1" presStyleIdx="4" presStyleCnt="8" custScaleX="103541" custScaleY="82024">
        <dgm:presLayoutVars>
          <dgm:bulletEnabled val="1"/>
        </dgm:presLayoutVars>
      </dgm:prSet>
      <dgm:spPr>
        <a:prstGeom prst="roundRect">
          <a:avLst>
            <a:gd name="adj" fmla="val 10000"/>
          </a:avLst>
        </a:prstGeom>
      </dgm:spPr>
      <dgm:t>
        <a:bodyPr/>
        <a:lstStyle/>
        <a:p>
          <a:endParaRPr lang="tr-TR"/>
        </a:p>
      </dgm:t>
    </dgm:pt>
    <dgm:pt modelId="{FC220481-F00F-4CA3-A364-A0C491D43E0F}" type="pres">
      <dgm:prSet presAssocID="{046C55A5-51E4-4389-94EC-49AB261DEC12}" presName="parTrans" presStyleLbl="bgSibTrans2D1" presStyleIdx="5" presStyleCnt="8"/>
      <dgm:spPr>
        <a:prstGeom prst="leftArrow">
          <a:avLst>
            <a:gd name="adj1" fmla="val 60000"/>
            <a:gd name="adj2" fmla="val 50000"/>
          </a:avLst>
        </a:prstGeom>
      </dgm:spPr>
      <dgm:t>
        <a:bodyPr/>
        <a:lstStyle/>
        <a:p>
          <a:endParaRPr lang="tr-TR"/>
        </a:p>
      </dgm:t>
    </dgm:pt>
    <dgm:pt modelId="{7DFB9F65-3E35-47DD-ABB5-85FBCFD9EF13}" type="pres">
      <dgm:prSet presAssocID="{06FE1E8C-306A-4C5E-B231-FD14CC32E64F}" presName="node" presStyleLbl="node1" presStyleIdx="5" presStyleCnt="8" custScaleX="112992" custScaleY="91104">
        <dgm:presLayoutVars>
          <dgm:bulletEnabled val="1"/>
        </dgm:presLayoutVars>
      </dgm:prSet>
      <dgm:spPr>
        <a:prstGeom prst="roundRect">
          <a:avLst>
            <a:gd name="adj" fmla="val 10000"/>
          </a:avLst>
        </a:prstGeom>
      </dgm:spPr>
      <dgm:t>
        <a:bodyPr/>
        <a:lstStyle/>
        <a:p>
          <a:endParaRPr lang="tr-TR"/>
        </a:p>
      </dgm:t>
    </dgm:pt>
    <dgm:pt modelId="{5F20D5FC-0DC3-4F7C-9541-DF38872C9131}" type="pres">
      <dgm:prSet presAssocID="{6AAC27B9-199F-45AE-A109-F910CB66CAE1}" presName="parTrans" presStyleLbl="bgSibTrans2D1" presStyleIdx="6" presStyleCnt="8"/>
      <dgm:spPr>
        <a:prstGeom prst="leftArrow">
          <a:avLst>
            <a:gd name="adj1" fmla="val 60000"/>
            <a:gd name="adj2" fmla="val 50000"/>
          </a:avLst>
        </a:prstGeom>
      </dgm:spPr>
      <dgm:t>
        <a:bodyPr/>
        <a:lstStyle/>
        <a:p>
          <a:endParaRPr lang="tr-TR"/>
        </a:p>
      </dgm:t>
    </dgm:pt>
    <dgm:pt modelId="{B7287D42-B335-4251-8354-DF19582FA075}" type="pres">
      <dgm:prSet presAssocID="{AAA01DA3-8AAF-479A-B950-1854ABB453CC}" presName="node" presStyleLbl="node1" presStyleIdx="6" presStyleCnt="8" custScaleX="152075" custScaleY="114922">
        <dgm:presLayoutVars>
          <dgm:bulletEnabled val="1"/>
        </dgm:presLayoutVars>
      </dgm:prSet>
      <dgm:spPr>
        <a:prstGeom prst="roundRect">
          <a:avLst>
            <a:gd name="adj" fmla="val 10000"/>
          </a:avLst>
        </a:prstGeom>
      </dgm:spPr>
      <dgm:t>
        <a:bodyPr/>
        <a:lstStyle/>
        <a:p>
          <a:endParaRPr lang="tr-TR"/>
        </a:p>
      </dgm:t>
    </dgm:pt>
    <dgm:pt modelId="{59015A0D-2164-438E-A254-21BEE299066F}" type="pres">
      <dgm:prSet presAssocID="{D80C6890-A16F-4765-93C8-D2FEE82E571E}" presName="parTrans" presStyleLbl="bgSibTrans2D1" presStyleIdx="7" presStyleCnt="8"/>
      <dgm:spPr>
        <a:prstGeom prst="leftArrow">
          <a:avLst>
            <a:gd name="adj1" fmla="val 60000"/>
            <a:gd name="adj2" fmla="val 50000"/>
          </a:avLst>
        </a:prstGeom>
      </dgm:spPr>
      <dgm:t>
        <a:bodyPr/>
        <a:lstStyle/>
        <a:p>
          <a:endParaRPr lang="tr-TR"/>
        </a:p>
      </dgm:t>
    </dgm:pt>
    <dgm:pt modelId="{D3D620E0-D8EB-4A52-B800-8D3E7E515A80}" type="pres">
      <dgm:prSet presAssocID="{8EDF800C-2CDA-4207-815C-B5C35BEA6F3F}" presName="node" presStyleLbl="node1" presStyleIdx="7" presStyleCnt="8" custScaleX="135264">
        <dgm:presLayoutVars>
          <dgm:bulletEnabled val="1"/>
        </dgm:presLayoutVars>
      </dgm:prSet>
      <dgm:spPr>
        <a:prstGeom prst="roundRect">
          <a:avLst>
            <a:gd name="adj" fmla="val 10000"/>
          </a:avLst>
        </a:prstGeom>
      </dgm:spPr>
      <dgm:t>
        <a:bodyPr/>
        <a:lstStyle/>
        <a:p>
          <a:endParaRPr lang="tr-TR"/>
        </a:p>
      </dgm:t>
    </dgm:pt>
  </dgm:ptLst>
  <dgm:cxnLst>
    <dgm:cxn modelId="{D16424A1-8D91-4B41-A962-2D11715EE643}" type="presOf" srcId="{046C55A5-51E4-4389-94EC-49AB261DEC12}" destId="{FC220481-F00F-4CA3-A364-A0C491D43E0F}" srcOrd="0" destOrd="0" presId="urn:microsoft.com/office/officeart/2005/8/layout/radial4"/>
    <dgm:cxn modelId="{DBB52008-C1B6-4C3A-8A6E-DD97D2388BAD}" type="presOf" srcId="{06FE1E8C-306A-4C5E-B231-FD14CC32E64F}" destId="{7DFB9F65-3E35-47DD-ABB5-85FBCFD9EF13}" srcOrd="0" destOrd="0" presId="urn:microsoft.com/office/officeart/2005/8/layout/radial4"/>
    <dgm:cxn modelId="{C92ACF7C-99A6-437F-83FB-87F0FD266225}" srcId="{4C7FC36B-9AF0-4731-B72B-F7DAAC15805E}" destId="{66ACAD99-E07B-46C6-AB71-7118708A3ED3}" srcOrd="1" destOrd="0" parTransId="{CC53B5A1-CEFD-4D0B-A69E-B4EE55C686A3}" sibTransId="{13CDDC4F-A8AC-4ACE-9186-800DEEA53A09}"/>
    <dgm:cxn modelId="{EB7C1F09-B6C2-47AD-9B01-6475C7462329}" srcId="{4C7FC36B-9AF0-4731-B72B-F7DAAC15805E}" destId="{8EDF800C-2CDA-4207-815C-B5C35BEA6F3F}" srcOrd="7" destOrd="0" parTransId="{D80C6890-A16F-4765-93C8-D2FEE82E571E}" sibTransId="{BF88A1F6-2018-43CA-9E75-45FFA6E25A17}"/>
    <dgm:cxn modelId="{AF219027-3BE1-4CEC-86CE-30F24DAC5F6B}" srcId="{4C7FC36B-9AF0-4731-B72B-F7DAAC15805E}" destId="{50FD292F-4CCD-4D49-B1BE-60657E10E77A}" srcOrd="2" destOrd="0" parTransId="{EA960ECA-BC18-4AAD-ADD5-16F99C866D28}" sibTransId="{2B4EB4C1-6DD8-491E-82DE-C8C1844DD5F4}"/>
    <dgm:cxn modelId="{419DB4AB-7676-48F6-BA3C-A6385262DD80}" srcId="{4C7FC36B-9AF0-4731-B72B-F7DAAC15805E}" destId="{7132201F-A88A-4674-975A-0619B742BD5F}" srcOrd="4" destOrd="0" parTransId="{C49200A5-3776-4FE0-8B1B-F2225B2B0174}" sibTransId="{4D4ABEFC-2DF2-4890-9370-8973874BA969}"/>
    <dgm:cxn modelId="{3CC66149-0F04-4FC7-A7D5-F35A8A06097C}" type="presOf" srcId="{66ACAD99-E07B-46C6-AB71-7118708A3ED3}" destId="{EA6DDB51-8494-4C9E-A9A8-E91213228B1B}" srcOrd="0" destOrd="0" presId="urn:microsoft.com/office/officeart/2005/8/layout/radial4"/>
    <dgm:cxn modelId="{64833BE4-2F2D-47DD-80C3-C63A4342E56B}" type="presOf" srcId="{7132201F-A88A-4674-975A-0619B742BD5F}" destId="{A5EC30EB-01B2-46DA-AA5B-EBA2AB38C55A}" srcOrd="0" destOrd="0" presId="urn:microsoft.com/office/officeart/2005/8/layout/radial4"/>
    <dgm:cxn modelId="{A9178D89-7995-41EC-85EC-3CD20507C042}" type="presOf" srcId="{7B97D8A8-8429-455B-8A5D-CB0DC70173B9}" destId="{3F584210-99CB-44C6-B364-D8AC45C2C6A1}" srcOrd="0" destOrd="0" presId="urn:microsoft.com/office/officeart/2005/8/layout/radial4"/>
    <dgm:cxn modelId="{92E54605-9016-4275-B9B9-BF21CA8BA5CE}" srcId="{4C7FC36B-9AF0-4731-B72B-F7DAAC15805E}" destId="{7B97D8A8-8429-455B-8A5D-CB0DC70173B9}" srcOrd="0" destOrd="0" parTransId="{FB92BBF8-FADC-4DFA-B907-555F50D57923}" sibTransId="{611077F6-2D06-4B9A-AAC2-660018E6C1EC}"/>
    <dgm:cxn modelId="{D969AE1A-D0F9-49E0-93E8-83939753BA9E}" srcId="{4C7FC36B-9AF0-4731-B72B-F7DAAC15805E}" destId="{06FE1E8C-306A-4C5E-B231-FD14CC32E64F}" srcOrd="5" destOrd="0" parTransId="{046C55A5-51E4-4389-94EC-49AB261DEC12}" sibTransId="{9A69300F-6E53-4826-9222-2050F86FAB76}"/>
    <dgm:cxn modelId="{C05E62A7-8149-4DB5-8B8F-A930C43D1619}" type="presOf" srcId="{FB92BBF8-FADC-4DFA-B907-555F50D57923}" destId="{E775D32B-0677-4E85-A0EC-9CD0481243BE}" srcOrd="0" destOrd="0" presId="urn:microsoft.com/office/officeart/2005/8/layout/radial4"/>
    <dgm:cxn modelId="{85E5106F-6617-4845-B76C-4512CCB28E61}" srcId="{4C7FC36B-9AF0-4731-B72B-F7DAAC15805E}" destId="{AAA01DA3-8AAF-479A-B950-1854ABB453CC}" srcOrd="6" destOrd="0" parTransId="{6AAC27B9-199F-45AE-A109-F910CB66CAE1}" sibTransId="{EE059D20-1F87-48A3-932D-6387BF33F734}"/>
    <dgm:cxn modelId="{90B381A0-3C08-4352-B6F3-3E55FBD6A042}" type="presOf" srcId="{4C7FC36B-9AF0-4731-B72B-F7DAAC15805E}" destId="{F9E3B8E1-AEAF-4D79-B092-A84917B064BB}" srcOrd="0" destOrd="0" presId="urn:microsoft.com/office/officeart/2005/8/layout/radial4"/>
    <dgm:cxn modelId="{0609F044-E800-4CE6-B1FD-8D3829760B58}" type="presOf" srcId="{A6AFACD7-D59C-48F8-9647-F486D738A412}" destId="{0D5C878A-06D9-4550-A6CC-108502F22E19}" srcOrd="0" destOrd="0" presId="urn:microsoft.com/office/officeart/2005/8/layout/radial4"/>
    <dgm:cxn modelId="{3F8E24A5-4DB9-48ED-83A4-068E9E919A9F}" type="presOf" srcId="{8EDF800C-2CDA-4207-815C-B5C35BEA6F3F}" destId="{D3D620E0-D8EB-4A52-B800-8D3E7E515A80}" srcOrd="0" destOrd="0" presId="urn:microsoft.com/office/officeart/2005/8/layout/radial4"/>
    <dgm:cxn modelId="{A1001FA3-89A8-42CF-92CC-87C3BCE6CBC5}" type="presOf" srcId="{89F8F750-39C2-4B57-B33E-EA3E3E9F80A6}" destId="{4F45A41F-1E04-4EE2-8E93-DDCC122558BC}" srcOrd="0" destOrd="0" presId="urn:microsoft.com/office/officeart/2005/8/layout/radial4"/>
    <dgm:cxn modelId="{F8960957-AE84-457D-B542-EE606619B1FA}" type="presOf" srcId="{D80C6890-A16F-4765-93C8-D2FEE82E571E}" destId="{59015A0D-2164-438E-A254-21BEE299066F}" srcOrd="0" destOrd="0" presId="urn:microsoft.com/office/officeart/2005/8/layout/radial4"/>
    <dgm:cxn modelId="{A345B4FE-3FF7-41AD-844A-7B6E7ADFB42F}" type="presOf" srcId="{50FD292F-4CCD-4D49-B1BE-60657E10E77A}" destId="{86C42593-4ECA-41B6-81EC-1537D3794D77}" srcOrd="0" destOrd="0" presId="urn:microsoft.com/office/officeart/2005/8/layout/radial4"/>
    <dgm:cxn modelId="{50CA501A-8C3B-44B0-A7A2-45326A12260C}" srcId="{4C7FC36B-9AF0-4731-B72B-F7DAAC15805E}" destId="{39EB1C92-8F54-4F7A-A6FA-8D912C3D9A1A}" srcOrd="3" destOrd="0" parTransId="{A6AFACD7-D59C-48F8-9647-F486D738A412}" sibTransId="{AC6A471E-600E-4767-A6A1-38A5CB4F77A7}"/>
    <dgm:cxn modelId="{1C22E228-3BD2-4712-AB68-6693B22D082A}" type="presOf" srcId="{CC53B5A1-CEFD-4D0B-A69E-B4EE55C686A3}" destId="{2446AF50-48F7-45E1-9405-7B920B1749AD}" srcOrd="0" destOrd="0" presId="urn:microsoft.com/office/officeart/2005/8/layout/radial4"/>
    <dgm:cxn modelId="{3030F435-48EF-4EA1-8D2E-383B005AA792}" type="presOf" srcId="{EA960ECA-BC18-4AAD-ADD5-16F99C866D28}" destId="{B3C1BDD5-7A06-4D2C-B829-3C64BC2FDDF1}" srcOrd="0" destOrd="0" presId="urn:microsoft.com/office/officeart/2005/8/layout/radial4"/>
    <dgm:cxn modelId="{72C62BA0-508F-42BC-A5A8-1BA26E65B767}" type="presOf" srcId="{AAA01DA3-8AAF-479A-B950-1854ABB453CC}" destId="{B7287D42-B335-4251-8354-DF19582FA075}" srcOrd="0" destOrd="0" presId="urn:microsoft.com/office/officeart/2005/8/layout/radial4"/>
    <dgm:cxn modelId="{9550FDFA-120A-4852-B2D0-C7CA01C6F988}" type="presOf" srcId="{6AAC27B9-199F-45AE-A109-F910CB66CAE1}" destId="{5F20D5FC-0DC3-4F7C-9541-DF38872C9131}" srcOrd="0" destOrd="0" presId="urn:microsoft.com/office/officeart/2005/8/layout/radial4"/>
    <dgm:cxn modelId="{04A8C5E2-AEA2-4975-BE8B-8F31B83554F4}" type="presOf" srcId="{39EB1C92-8F54-4F7A-A6FA-8D912C3D9A1A}" destId="{3BD813DE-E1C5-4A42-91DE-4CF40DFE5756}" srcOrd="0" destOrd="0" presId="urn:microsoft.com/office/officeart/2005/8/layout/radial4"/>
    <dgm:cxn modelId="{210B8545-9265-40E5-B43A-4ADD11FCC2BA}" srcId="{89F8F750-39C2-4B57-B33E-EA3E3E9F80A6}" destId="{4C7FC36B-9AF0-4731-B72B-F7DAAC15805E}" srcOrd="0" destOrd="0" parTransId="{654C569D-E4E4-474A-A8AA-3F7493D91695}" sibTransId="{F1383FFE-D235-48BE-A28A-862D3AE032AC}"/>
    <dgm:cxn modelId="{6342E6D7-7B37-44B2-9C80-6C044429BB68}" type="presOf" srcId="{C49200A5-3776-4FE0-8B1B-F2225B2B0174}" destId="{08929098-125B-4CE4-9DFA-008B14B6578D}" srcOrd="0" destOrd="0" presId="urn:microsoft.com/office/officeart/2005/8/layout/radial4"/>
    <dgm:cxn modelId="{4B08BCF1-8C41-4348-A766-AC786817575D}" type="presParOf" srcId="{4F45A41F-1E04-4EE2-8E93-DDCC122558BC}" destId="{F9E3B8E1-AEAF-4D79-B092-A84917B064BB}" srcOrd="0" destOrd="0" presId="urn:microsoft.com/office/officeart/2005/8/layout/radial4"/>
    <dgm:cxn modelId="{A3E75606-8DEC-4B1F-AF79-F0EEB0992FB3}" type="presParOf" srcId="{4F45A41F-1E04-4EE2-8E93-DDCC122558BC}" destId="{E775D32B-0677-4E85-A0EC-9CD0481243BE}" srcOrd="1" destOrd="0" presId="urn:microsoft.com/office/officeart/2005/8/layout/radial4"/>
    <dgm:cxn modelId="{E440F743-26B1-4078-AD06-B79B7F72A6C3}" type="presParOf" srcId="{4F45A41F-1E04-4EE2-8E93-DDCC122558BC}" destId="{3F584210-99CB-44C6-B364-D8AC45C2C6A1}" srcOrd="2" destOrd="0" presId="urn:microsoft.com/office/officeart/2005/8/layout/radial4"/>
    <dgm:cxn modelId="{3E77500E-8902-426C-B40C-02DC722F5F81}" type="presParOf" srcId="{4F45A41F-1E04-4EE2-8E93-DDCC122558BC}" destId="{2446AF50-48F7-45E1-9405-7B920B1749AD}" srcOrd="3" destOrd="0" presId="urn:microsoft.com/office/officeart/2005/8/layout/radial4"/>
    <dgm:cxn modelId="{B5366F5E-A22B-4C8A-A1CD-FBB8D628D5A7}" type="presParOf" srcId="{4F45A41F-1E04-4EE2-8E93-DDCC122558BC}" destId="{EA6DDB51-8494-4C9E-A9A8-E91213228B1B}" srcOrd="4" destOrd="0" presId="urn:microsoft.com/office/officeart/2005/8/layout/radial4"/>
    <dgm:cxn modelId="{FD37C556-0796-4F2B-A213-D29AE90F481C}" type="presParOf" srcId="{4F45A41F-1E04-4EE2-8E93-DDCC122558BC}" destId="{B3C1BDD5-7A06-4D2C-B829-3C64BC2FDDF1}" srcOrd="5" destOrd="0" presId="urn:microsoft.com/office/officeart/2005/8/layout/radial4"/>
    <dgm:cxn modelId="{8CA56AE0-34BF-4045-9C34-5128569EB435}" type="presParOf" srcId="{4F45A41F-1E04-4EE2-8E93-DDCC122558BC}" destId="{86C42593-4ECA-41B6-81EC-1537D3794D77}" srcOrd="6" destOrd="0" presId="urn:microsoft.com/office/officeart/2005/8/layout/radial4"/>
    <dgm:cxn modelId="{6FF04BDD-7033-45F1-BA1A-77448BBEF940}" type="presParOf" srcId="{4F45A41F-1E04-4EE2-8E93-DDCC122558BC}" destId="{0D5C878A-06D9-4550-A6CC-108502F22E19}" srcOrd="7" destOrd="0" presId="urn:microsoft.com/office/officeart/2005/8/layout/radial4"/>
    <dgm:cxn modelId="{08B3CEC8-1D88-4901-A82C-A94888F2F6B1}" type="presParOf" srcId="{4F45A41F-1E04-4EE2-8E93-DDCC122558BC}" destId="{3BD813DE-E1C5-4A42-91DE-4CF40DFE5756}" srcOrd="8" destOrd="0" presId="urn:microsoft.com/office/officeart/2005/8/layout/radial4"/>
    <dgm:cxn modelId="{6E58A8E4-F335-450A-8BB0-4E709DCA61F7}" type="presParOf" srcId="{4F45A41F-1E04-4EE2-8E93-DDCC122558BC}" destId="{08929098-125B-4CE4-9DFA-008B14B6578D}" srcOrd="9" destOrd="0" presId="urn:microsoft.com/office/officeart/2005/8/layout/radial4"/>
    <dgm:cxn modelId="{9A714537-1792-4E8C-9E37-7DE28F63A80B}" type="presParOf" srcId="{4F45A41F-1E04-4EE2-8E93-DDCC122558BC}" destId="{A5EC30EB-01B2-46DA-AA5B-EBA2AB38C55A}" srcOrd="10" destOrd="0" presId="urn:microsoft.com/office/officeart/2005/8/layout/radial4"/>
    <dgm:cxn modelId="{CA44F47F-08E7-4DFD-9483-40C6EC7EA463}" type="presParOf" srcId="{4F45A41F-1E04-4EE2-8E93-DDCC122558BC}" destId="{FC220481-F00F-4CA3-A364-A0C491D43E0F}" srcOrd="11" destOrd="0" presId="urn:microsoft.com/office/officeart/2005/8/layout/radial4"/>
    <dgm:cxn modelId="{B6CB4325-0339-45F7-BA23-F07833EF6D1A}" type="presParOf" srcId="{4F45A41F-1E04-4EE2-8E93-DDCC122558BC}" destId="{7DFB9F65-3E35-47DD-ABB5-85FBCFD9EF13}" srcOrd="12" destOrd="0" presId="urn:microsoft.com/office/officeart/2005/8/layout/radial4"/>
    <dgm:cxn modelId="{D89C190C-5BDE-46EE-AE83-CD80ACE80C91}" type="presParOf" srcId="{4F45A41F-1E04-4EE2-8E93-DDCC122558BC}" destId="{5F20D5FC-0DC3-4F7C-9541-DF38872C9131}" srcOrd="13" destOrd="0" presId="urn:microsoft.com/office/officeart/2005/8/layout/radial4"/>
    <dgm:cxn modelId="{F5E81952-DFD1-4ACC-B10F-BF2E5AAA4296}" type="presParOf" srcId="{4F45A41F-1E04-4EE2-8E93-DDCC122558BC}" destId="{B7287D42-B335-4251-8354-DF19582FA075}" srcOrd="14" destOrd="0" presId="urn:microsoft.com/office/officeart/2005/8/layout/radial4"/>
    <dgm:cxn modelId="{0FE4EE2F-9DBA-41CD-AF34-023515E9CAE2}" type="presParOf" srcId="{4F45A41F-1E04-4EE2-8E93-DDCC122558BC}" destId="{59015A0D-2164-438E-A254-21BEE299066F}" srcOrd="15" destOrd="0" presId="urn:microsoft.com/office/officeart/2005/8/layout/radial4"/>
    <dgm:cxn modelId="{3DDD8B7A-87B6-4851-ABEA-B02B8686D82B}" type="presParOf" srcId="{4F45A41F-1E04-4EE2-8E93-DDCC122558BC}" destId="{D3D620E0-D8EB-4A52-B800-8D3E7E515A80}" srcOrd="16" destOrd="0" presId="urn:microsoft.com/office/officeart/2005/8/layout/radial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CC80D3-D950-46ED-BA63-564F85098EA5}"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tr-TR"/>
        </a:p>
      </dgm:t>
    </dgm:pt>
    <dgm:pt modelId="{5FFA99E1-52CC-48C4-B917-ED927B66E708}">
      <dgm:prSet custT="1"/>
      <dgm:spPr>
        <a:solidFill>
          <a:srgbClr val="C00000"/>
        </a:solidFill>
      </dgm:spPr>
      <dgm:t>
        <a:bodyPr/>
        <a:lstStyle/>
        <a:p>
          <a:pPr rtl="0"/>
          <a:r>
            <a:rPr lang="tr-TR" sz="2000" dirty="0">
              <a:latin typeface="Times New Roman" panose="02020603050405020304" pitchFamily="18" charset="0"/>
              <a:cs typeface="Times New Roman" panose="02020603050405020304" pitchFamily="18" charset="0"/>
            </a:rPr>
            <a:t>Ekonomik ve mali yeterlik </a:t>
          </a:r>
        </a:p>
      </dgm:t>
    </dgm:pt>
    <dgm:pt modelId="{798B3A6C-6F19-4521-959E-6115732BFF45}" type="parTrans" cxnId="{E2698152-29F9-49EE-90B8-6207723D4CAE}">
      <dgm:prSet/>
      <dgm:spPr/>
      <dgm:t>
        <a:bodyPr/>
        <a:lstStyle/>
        <a:p>
          <a:endParaRPr lang="tr-TR" sz="2000">
            <a:latin typeface="Times New Roman" panose="02020603050405020304" pitchFamily="18" charset="0"/>
            <a:cs typeface="Times New Roman" panose="02020603050405020304" pitchFamily="18" charset="0"/>
          </a:endParaRPr>
        </a:p>
      </dgm:t>
    </dgm:pt>
    <dgm:pt modelId="{EB624FFD-707A-4A1D-8365-744BC3297C5B}" type="sibTrans" cxnId="{E2698152-29F9-49EE-90B8-6207723D4CAE}">
      <dgm:prSet/>
      <dgm:spPr/>
      <dgm:t>
        <a:bodyPr/>
        <a:lstStyle/>
        <a:p>
          <a:endParaRPr lang="tr-TR" sz="2000">
            <a:latin typeface="Times New Roman" panose="02020603050405020304" pitchFamily="18" charset="0"/>
            <a:cs typeface="Times New Roman" panose="02020603050405020304" pitchFamily="18" charset="0"/>
          </a:endParaRPr>
        </a:p>
      </dgm:t>
    </dgm:pt>
    <dgm:pt modelId="{819E2F53-3CB0-4934-B1BE-42D07EB2203B}">
      <dgm:prSet custT="1"/>
      <dgm:spPr>
        <a:solidFill>
          <a:srgbClr val="C00000"/>
        </a:solidFill>
      </dgm:spPr>
      <dgm:t>
        <a:bodyPr/>
        <a:lstStyle/>
        <a:p>
          <a:pPr rtl="0"/>
          <a:r>
            <a:rPr lang="tr-TR" sz="2000" dirty="0">
              <a:latin typeface="Times New Roman" panose="02020603050405020304" pitchFamily="18" charset="0"/>
              <a:cs typeface="Times New Roman" panose="02020603050405020304" pitchFamily="18" charset="0"/>
            </a:rPr>
            <a:t>Mesleki ve teknik yeterlik</a:t>
          </a:r>
        </a:p>
      </dgm:t>
    </dgm:pt>
    <dgm:pt modelId="{3864E823-3C69-4A86-BFE4-691AE8D4F5F9}" type="parTrans" cxnId="{E095BE0A-7BB4-457E-A546-FA7B1316769D}">
      <dgm:prSet/>
      <dgm:spPr/>
      <dgm:t>
        <a:bodyPr/>
        <a:lstStyle/>
        <a:p>
          <a:endParaRPr lang="tr-TR" sz="2000">
            <a:latin typeface="Times New Roman" panose="02020603050405020304" pitchFamily="18" charset="0"/>
            <a:cs typeface="Times New Roman" panose="02020603050405020304" pitchFamily="18" charset="0"/>
          </a:endParaRPr>
        </a:p>
      </dgm:t>
    </dgm:pt>
    <dgm:pt modelId="{C2DF14C9-FB4B-4F5F-B7B6-BAFE0BADF52E}" type="sibTrans" cxnId="{E095BE0A-7BB4-457E-A546-FA7B1316769D}">
      <dgm:prSet/>
      <dgm:spPr/>
      <dgm:t>
        <a:bodyPr/>
        <a:lstStyle/>
        <a:p>
          <a:endParaRPr lang="tr-TR" sz="2000">
            <a:latin typeface="Times New Roman" panose="02020603050405020304" pitchFamily="18" charset="0"/>
            <a:cs typeface="Times New Roman" panose="02020603050405020304" pitchFamily="18" charset="0"/>
          </a:endParaRPr>
        </a:p>
      </dgm:t>
    </dgm:pt>
    <dgm:pt modelId="{15124AE8-2372-418C-A1F5-07E82A35E000}" type="pres">
      <dgm:prSet presAssocID="{4ACC80D3-D950-46ED-BA63-564F85098EA5}" presName="diagram" presStyleCnt="0">
        <dgm:presLayoutVars>
          <dgm:dir/>
          <dgm:resizeHandles val="exact"/>
        </dgm:presLayoutVars>
      </dgm:prSet>
      <dgm:spPr/>
      <dgm:t>
        <a:bodyPr/>
        <a:lstStyle/>
        <a:p>
          <a:endParaRPr lang="tr-TR"/>
        </a:p>
      </dgm:t>
    </dgm:pt>
    <dgm:pt modelId="{9D9F6E47-DD05-4C43-A8B2-AE6F4BBB6C0B}" type="pres">
      <dgm:prSet presAssocID="{5FFA99E1-52CC-48C4-B917-ED927B66E708}" presName="node" presStyleLbl="node1" presStyleIdx="0" presStyleCnt="2" custLinFactNeighborY="-23321">
        <dgm:presLayoutVars>
          <dgm:bulletEnabled val="1"/>
        </dgm:presLayoutVars>
      </dgm:prSet>
      <dgm:spPr/>
      <dgm:t>
        <a:bodyPr/>
        <a:lstStyle/>
        <a:p>
          <a:endParaRPr lang="tr-TR"/>
        </a:p>
      </dgm:t>
    </dgm:pt>
    <dgm:pt modelId="{64354A1D-63C3-42BE-AC5E-D4F3A9F8602A}" type="pres">
      <dgm:prSet presAssocID="{EB624FFD-707A-4A1D-8365-744BC3297C5B}" presName="sibTrans" presStyleCnt="0"/>
      <dgm:spPr/>
    </dgm:pt>
    <dgm:pt modelId="{7DD5D1B1-1D92-44B4-AE32-4E92DD35A372}" type="pres">
      <dgm:prSet presAssocID="{819E2F53-3CB0-4934-B1BE-42D07EB2203B}" presName="node" presStyleLbl="node1" presStyleIdx="1" presStyleCnt="2" custLinFactNeighborX="648" custLinFactNeighborY="3377">
        <dgm:presLayoutVars>
          <dgm:bulletEnabled val="1"/>
        </dgm:presLayoutVars>
      </dgm:prSet>
      <dgm:spPr/>
      <dgm:t>
        <a:bodyPr/>
        <a:lstStyle/>
        <a:p>
          <a:endParaRPr lang="tr-TR"/>
        </a:p>
      </dgm:t>
    </dgm:pt>
  </dgm:ptLst>
  <dgm:cxnLst>
    <dgm:cxn modelId="{E280B599-4189-4239-9D90-45D0E40A7F8B}" type="presOf" srcId="{4ACC80D3-D950-46ED-BA63-564F85098EA5}" destId="{15124AE8-2372-418C-A1F5-07E82A35E000}" srcOrd="0" destOrd="0" presId="urn:microsoft.com/office/officeart/2005/8/layout/default"/>
    <dgm:cxn modelId="{E095BE0A-7BB4-457E-A546-FA7B1316769D}" srcId="{4ACC80D3-D950-46ED-BA63-564F85098EA5}" destId="{819E2F53-3CB0-4934-B1BE-42D07EB2203B}" srcOrd="1" destOrd="0" parTransId="{3864E823-3C69-4A86-BFE4-691AE8D4F5F9}" sibTransId="{C2DF14C9-FB4B-4F5F-B7B6-BAFE0BADF52E}"/>
    <dgm:cxn modelId="{67FBCEC7-0C05-40FB-B766-A05485519BF7}" type="presOf" srcId="{5FFA99E1-52CC-48C4-B917-ED927B66E708}" destId="{9D9F6E47-DD05-4C43-A8B2-AE6F4BBB6C0B}" srcOrd="0" destOrd="0" presId="urn:microsoft.com/office/officeart/2005/8/layout/default"/>
    <dgm:cxn modelId="{E2698152-29F9-49EE-90B8-6207723D4CAE}" srcId="{4ACC80D3-D950-46ED-BA63-564F85098EA5}" destId="{5FFA99E1-52CC-48C4-B917-ED927B66E708}" srcOrd="0" destOrd="0" parTransId="{798B3A6C-6F19-4521-959E-6115732BFF45}" sibTransId="{EB624FFD-707A-4A1D-8365-744BC3297C5B}"/>
    <dgm:cxn modelId="{CCDA5D87-EC35-4F8F-9EB1-C6486BBDE74B}" type="presOf" srcId="{819E2F53-3CB0-4934-B1BE-42D07EB2203B}" destId="{7DD5D1B1-1D92-44B4-AE32-4E92DD35A372}" srcOrd="0" destOrd="0" presId="urn:microsoft.com/office/officeart/2005/8/layout/default"/>
    <dgm:cxn modelId="{E0A39C97-2987-4CAF-8619-D29736199BB9}" type="presParOf" srcId="{15124AE8-2372-418C-A1F5-07E82A35E000}" destId="{9D9F6E47-DD05-4C43-A8B2-AE6F4BBB6C0B}" srcOrd="0" destOrd="0" presId="urn:microsoft.com/office/officeart/2005/8/layout/default"/>
    <dgm:cxn modelId="{0F63DFA2-76C7-4839-8199-CC3C4877BC16}" type="presParOf" srcId="{15124AE8-2372-418C-A1F5-07E82A35E000}" destId="{64354A1D-63C3-42BE-AC5E-D4F3A9F8602A}" srcOrd="1" destOrd="0" presId="urn:microsoft.com/office/officeart/2005/8/layout/default"/>
    <dgm:cxn modelId="{244AE8FD-463C-46C3-A3EE-D4DDE78418B7}" type="presParOf" srcId="{15124AE8-2372-418C-A1F5-07E82A35E000}" destId="{7DD5D1B1-1D92-44B4-AE32-4E92DD35A37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610DD-8E7D-4208-926D-11F2F8C00314}">
      <dsp:nvSpPr>
        <dsp:cNvPr id="0" name=""/>
        <dsp:cNvSpPr/>
      </dsp:nvSpPr>
      <dsp:spPr>
        <a:xfrm>
          <a:off x="0" y="0"/>
          <a:ext cx="3167311" cy="1007594"/>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tr-TR" sz="2200" kern="1200" dirty="0">
              <a:latin typeface="Times New Roman" panose="02020603050405020304" pitchFamily="18" charset="0"/>
              <a:cs typeface="Times New Roman" panose="02020603050405020304" pitchFamily="18" charset="0"/>
            </a:rPr>
            <a:t>Kamu Hukukuna </a:t>
          </a:r>
        </a:p>
        <a:p>
          <a:pPr lvl="0" algn="ctr" defTabSz="977900" rtl="0">
            <a:lnSpc>
              <a:spcPct val="90000"/>
            </a:lnSpc>
            <a:spcBef>
              <a:spcPct val="0"/>
            </a:spcBef>
            <a:spcAft>
              <a:spcPct val="35000"/>
            </a:spcAft>
          </a:pPr>
          <a:r>
            <a:rPr lang="tr-TR" sz="2200" kern="1200" dirty="0">
              <a:latin typeface="Times New Roman" panose="02020603050405020304" pitchFamily="18" charset="0"/>
              <a:cs typeface="Times New Roman" panose="02020603050405020304" pitchFamily="18" charset="0"/>
            </a:rPr>
            <a:t>      Tabi Olan	</a:t>
          </a:r>
        </a:p>
      </dsp:txBody>
      <dsp:txXfrm>
        <a:off x="49187" y="49187"/>
        <a:ext cx="3068937" cy="909220"/>
      </dsp:txXfrm>
    </dsp:sp>
    <dsp:sp modelId="{57BB49B2-919A-4DC3-AAB2-68267A45E459}">
      <dsp:nvSpPr>
        <dsp:cNvPr id="0" name=""/>
        <dsp:cNvSpPr/>
      </dsp:nvSpPr>
      <dsp:spPr>
        <a:xfrm>
          <a:off x="1546" y="1059501"/>
          <a:ext cx="3167311" cy="1007594"/>
        </a:xfrm>
        <a:prstGeom prst="roundRect">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tr-TR" sz="2200" kern="1200" dirty="0">
              <a:latin typeface="Times New Roman" panose="02020603050405020304" pitchFamily="18" charset="0"/>
              <a:cs typeface="Times New Roman" panose="02020603050405020304" pitchFamily="18" charset="0"/>
            </a:rPr>
            <a:t>Kamunun Denetimi Altında</a:t>
          </a:r>
        </a:p>
      </dsp:txBody>
      <dsp:txXfrm>
        <a:off x="50733" y="1108688"/>
        <a:ext cx="3068937" cy="909220"/>
      </dsp:txXfrm>
    </dsp:sp>
    <dsp:sp modelId="{7BF4D33E-00C4-4D4B-8E76-0C41100024D0}">
      <dsp:nvSpPr>
        <dsp:cNvPr id="0" name=""/>
        <dsp:cNvSpPr/>
      </dsp:nvSpPr>
      <dsp:spPr>
        <a:xfrm>
          <a:off x="3093" y="2119002"/>
          <a:ext cx="3167311" cy="1007594"/>
        </a:xfrm>
        <a:prstGeom prst="roundRect">
          <a:avLst/>
        </a:prstGeom>
        <a:solidFill>
          <a:schemeClr val="bg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tr-TR" sz="2200" kern="1200" dirty="0">
              <a:latin typeface="Times New Roman" panose="02020603050405020304" pitchFamily="18" charset="0"/>
              <a:cs typeface="Times New Roman" panose="02020603050405020304" pitchFamily="18" charset="0"/>
            </a:rPr>
            <a:t>Kamu Kaynağını </a:t>
          </a:r>
        </a:p>
        <a:p>
          <a:pPr lvl="0" algn="ctr" defTabSz="977900" rtl="0">
            <a:lnSpc>
              <a:spcPct val="90000"/>
            </a:lnSpc>
            <a:spcBef>
              <a:spcPct val="0"/>
            </a:spcBef>
            <a:spcAft>
              <a:spcPct val="35000"/>
            </a:spcAft>
          </a:pPr>
          <a:r>
            <a:rPr lang="tr-TR" sz="2200" kern="1200" dirty="0">
              <a:latin typeface="Times New Roman" panose="02020603050405020304" pitchFamily="18" charset="0"/>
              <a:cs typeface="Times New Roman" panose="02020603050405020304" pitchFamily="18" charset="0"/>
            </a:rPr>
            <a:t>       Kullanan 	</a:t>
          </a:r>
        </a:p>
      </dsp:txBody>
      <dsp:txXfrm>
        <a:off x="52280" y="2168189"/>
        <a:ext cx="3068937" cy="9092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CA888-43E6-49AB-9E2B-7EA3F5D9A8BC}">
      <dsp:nvSpPr>
        <dsp:cNvPr id="0" name=""/>
        <dsp:cNvSpPr/>
      </dsp:nvSpPr>
      <dsp:spPr>
        <a:xfrm>
          <a:off x="0" y="225226"/>
          <a:ext cx="7928577" cy="595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5346" tIns="291592" rIns="615346" bIns="99568" numCol="1" spcCol="1270" anchor="t" anchorCtr="0">
          <a:noAutofit/>
        </a:bodyPr>
        <a:lstStyle/>
        <a:p>
          <a:pPr marL="114300" lvl="1" indent="-114300" algn="l" defTabSz="622300">
            <a:lnSpc>
              <a:spcPct val="90000"/>
            </a:lnSpc>
            <a:spcBef>
              <a:spcPct val="0"/>
            </a:spcBef>
            <a:spcAft>
              <a:spcPct val="15000"/>
            </a:spcAft>
            <a:buChar char="••"/>
          </a:pPr>
          <a:r>
            <a:rPr lang="tr-TR" sz="1400" kern="1200" dirty="0" smtClean="0"/>
            <a:t>Mal Alımı</a:t>
          </a:r>
          <a:endParaRPr lang="tr-TR" sz="1400" kern="1200" dirty="0"/>
        </a:p>
      </dsp:txBody>
      <dsp:txXfrm>
        <a:off x="0" y="225226"/>
        <a:ext cx="7928577" cy="595350"/>
      </dsp:txXfrm>
    </dsp:sp>
    <dsp:sp modelId="{1F35D231-D641-4323-8369-A943595A5AB3}">
      <dsp:nvSpPr>
        <dsp:cNvPr id="0" name=""/>
        <dsp:cNvSpPr/>
      </dsp:nvSpPr>
      <dsp:spPr>
        <a:xfrm>
          <a:off x="396428" y="22306"/>
          <a:ext cx="55500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777" tIns="0" rIns="209777" bIns="0" numCol="1" spcCol="1270" anchor="ctr" anchorCtr="0">
          <a:noAutofit/>
        </a:bodyPr>
        <a:lstStyle/>
        <a:p>
          <a:pPr lvl="0" algn="l" defTabSz="622300">
            <a:lnSpc>
              <a:spcPct val="90000"/>
            </a:lnSpc>
            <a:spcBef>
              <a:spcPct val="0"/>
            </a:spcBef>
            <a:spcAft>
              <a:spcPct val="35000"/>
            </a:spcAft>
          </a:pPr>
          <a:r>
            <a:rPr lang="tr-TR" sz="1400" kern="1200" dirty="0" smtClean="0"/>
            <a:t>Tedarikçi</a:t>
          </a:r>
          <a:endParaRPr lang="tr-TR" sz="1400" kern="1200" dirty="0"/>
        </a:p>
      </dsp:txBody>
      <dsp:txXfrm>
        <a:off x="416603" y="42481"/>
        <a:ext cx="5509653" cy="372930"/>
      </dsp:txXfrm>
    </dsp:sp>
    <dsp:sp modelId="{C1F67806-96C6-4109-9923-61AF5584D18D}">
      <dsp:nvSpPr>
        <dsp:cNvPr id="0" name=""/>
        <dsp:cNvSpPr/>
      </dsp:nvSpPr>
      <dsp:spPr>
        <a:xfrm>
          <a:off x="0" y="1106536"/>
          <a:ext cx="7928577" cy="595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5346" tIns="291592" rIns="615346" bIns="99568" numCol="1" spcCol="1270" anchor="t" anchorCtr="0">
          <a:noAutofit/>
        </a:bodyPr>
        <a:lstStyle/>
        <a:p>
          <a:pPr marL="114300" lvl="1" indent="-114300" algn="l" defTabSz="622300">
            <a:lnSpc>
              <a:spcPct val="90000"/>
            </a:lnSpc>
            <a:spcBef>
              <a:spcPct val="0"/>
            </a:spcBef>
            <a:spcAft>
              <a:spcPct val="15000"/>
            </a:spcAft>
            <a:buChar char="••"/>
          </a:pPr>
          <a:r>
            <a:rPr lang="tr-TR" sz="1400" kern="1200" dirty="0" smtClean="0"/>
            <a:t>Hizmet Alımı</a:t>
          </a:r>
          <a:endParaRPr lang="tr-TR" sz="1400" kern="1200" dirty="0"/>
        </a:p>
      </dsp:txBody>
      <dsp:txXfrm>
        <a:off x="0" y="1106536"/>
        <a:ext cx="7928577" cy="595350"/>
      </dsp:txXfrm>
    </dsp:sp>
    <dsp:sp modelId="{6E566F5A-46BE-4059-9375-8FE8B43B4BA5}">
      <dsp:nvSpPr>
        <dsp:cNvPr id="0" name=""/>
        <dsp:cNvSpPr/>
      </dsp:nvSpPr>
      <dsp:spPr>
        <a:xfrm>
          <a:off x="396428" y="899897"/>
          <a:ext cx="55500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777" tIns="0" rIns="209777" bIns="0" numCol="1" spcCol="1270" anchor="ctr" anchorCtr="0">
          <a:noAutofit/>
        </a:bodyPr>
        <a:lstStyle/>
        <a:p>
          <a:pPr lvl="0" algn="l" defTabSz="622300">
            <a:lnSpc>
              <a:spcPct val="90000"/>
            </a:lnSpc>
            <a:spcBef>
              <a:spcPct val="0"/>
            </a:spcBef>
            <a:spcAft>
              <a:spcPct val="35000"/>
            </a:spcAft>
          </a:pPr>
          <a:r>
            <a:rPr lang="tr-TR" sz="1400" kern="1200" dirty="0" smtClean="0"/>
            <a:t>Hizmet Sunucusu</a:t>
          </a:r>
          <a:endParaRPr lang="tr-TR" sz="1400" kern="1200" dirty="0"/>
        </a:p>
      </dsp:txBody>
      <dsp:txXfrm>
        <a:off x="416603" y="920072"/>
        <a:ext cx="5509653" cy="372930"/>
      </dsp:txXfrm>
    </dsp:sp>
    <dsp:sp modelId="{E601B1F1-3D2F-4BFD-A0A2-329593AB83F0}">
      <dsp:nvSpPr>
        <dsp:cNvPr id="0" name=""/>
        <dsp:cNvSpPr/>
      </dsp:nvSpPr>
      <dsp:spPr>
        <a:xfrm>
          <a:off x="0" y="1984126"/>
          <a:ext cx="7928577" cy="595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5346" tIns="291592" rIns="615346" bIns="99568" numCol="1" spcCol="1270" anchor="t" anchorCtr="0">
          <a:noAutofit/>
        </a:bodyPr>
        <a:lstStyle/>
        <a:p>
          <a:pPr marL="114300" lvl="1" indent="-114300" algn="l" defTabSz="622300">
            <a:lnSpc>
              <a:spcPct val="90000"/>
            </a:lnSpc>
            <a:spcBef>
              <a:spcPct val="0"/>
            </a:spcBef>
            <a:spcAft>
              <a:spcPct val="15000"/>
            </a:spcAft>
            <a:buChar char="••"/>
          </a:pPr>
          <a:r>
            <a:rPr lang="tr-TR" sz="1400" kern="1200" dirty="0" smtClean="0"/>
            <a:t>Yapım İşleri</a:t>
          </a:r>
          <a:endParaRPr lang="tr-TR" sz="1400" kern="1200" dirty="0"/>
        </a:p>
      </dsp:txBody>
      <dsp:txXfrm>
        <a:off x="0" y="1984126"/>
        <a:ext cx="7928577" cy="595350"/>
      </dsp:txXfrm>
    </dsp:sp>
    <dsp:sp modelId="{C7C4E9D1-1527-4ECE-9199-E198CB3425B0}">
      <dsp:nvSpPr>
        <dsp:cNvPr id="0" name=""/>
        <dsp:cNvSpPr/>
      </dsp:nvSpPr>
      <dsp:spPr>
        <a:xfrm>
          <a:off x="396428" y="1777487"/>
          <a:ext cx="55500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777" tIns="0" rIns="209777" bIns="0" numCol="1" spcCol="1270" anchor="ctr" anchorCtr="0">
          <a:noAutofit/>
        </a:bodyPr>
        <a:lstStyle/>
        <a:p>
          <a:pPr lvl="0" algn="l" defTabSz="622300">
            <a:lnSpc>
              <a:spcPct val="90000"/>
            </a:lnSpc>
            <a:spcBef>
              <a:spcPct val="0"/>
            </a:spcBef>
            <a:spcAft>
              <a:spcPct val="35000"/>
            </a:spcAft>
          </a:pPr>
          <a:r>
            <a:rPr lang="tr-TR" sz="1400" b="1" kern="1200" dirty="0" smtClean="0"/>
            <a:t>Yapım </a:t>
          </a:r>
          <a:r>
            <a:rPr lang="tr-TR" sz="1400" b="0" kern="1200" dirty="0" smtClean="0"/>
            <a:t>Müteahhidi</a:t>
          </a:r>
          <a:r>
            <a:rPr lang="tr-TR" sz="1400" b="1" kern="1200" dirty="0" smtClean="0"/>
            <a:t> </a:t>
          </a:r>
          <a:endParaRPr lang="tr-TR" sz="1400" kern="1200" dirty="0"/>
        </a:p>
      </dsp:txBody>
      <dsp:txXfrm>
        <a:off x="416603" y="1797662"/>
        <a:ext cx="5509653"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3B8E1-AEAF-4D79-B092-A84917B064BB}">
      <dsp:nvSpPr>
        <dsp:cNvPr id="0" name=""/>
        <dsp:cNvSpPr/>
      </dsp:nvSpPr>
      <dsp:spPr>
        <a:xfrm>
          <a:off x="3212494" y="2969149"/>
          <a:ext cx="1718560" cy="1457785"/>
        </a:xfrm>
        <a:prstGeom prst="ellipse">
          <a:avLst/>
        </a:prstGeom>
        <a:gradFill rotWithShape="0">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solidFill>
                <a:sysClr val="window" lastClr="FFFFFF"/>
              </a:solidFill>
              <a:latin typeface="Times New Roman" panose="02020603050405020304" pitchFamily="18" charset="0"/>
              <a:ea typeface="+mn-ea"/>
              <a:cs typeface="Times New Roman" panose="02020603050405020304" pitchFamily="18" charset="0"/>
            </a:rPr>
            <a:t>İhalelerde  Temel İlkeler </a:t>
          </a:r>
          <a:endParaRPr lang="tr-TR" sz="1600" kern="1200" dirty="0">
            <a:solidFill>
              <a:sysClr val="window" lastClr="FFFFFF"/>
            </a:solidFill>
            <a:latin typeface="Times New Roman" panose="02020603050405020304" pitchFamily="18" charset="0"/>
            <a:ea typeface="+mn-ea"/>
            <a:cs typeface="Times New Roman" panose="02020603050405020304" pitchFamily="18" charset="0"/>
          </a:endParaRPr>
        </a:p>
      </dsp:txBody>
      <dsp:txXfrm>
        <a:off x="3464171" y="3182637"/>
        <a:ext cx="1215206" cy="1030809"/>
      </dsp:txXfrm>
    </dsp:sp>
    <dsp:sp modelId="{E775D32B-0677-4E85-A0EC-9CD0481243BE}">
      <dsp:nvSpPr>
        <dsp:cNvPr id="0" name=""/>
        <dsp:cNvSpPr/>
      </dsp:nvSpPr>
      <dsp:spPr>
        <a:xfrm rot="10800000">
          <a:off x="795896" y="3453147"/>
          <a:ext cx="2283684" cy="489789"/>
        </a:xfrm>
        <a:prstGeom prst="leftArrow">
          <a:avLst>
            <a:gd name="adj1" fmla="val 60000"/>
            <a:gd name="adj2" fmla="val 5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F584210-99CB-44C6-B364-D8AC45C2C6A1}">
      <dsp:nvSpPr>
        <dsp:cNvPr id="0" name=""/>
        <dsp:cNvSpPr/>
      </dsp:nvSpPr>
      <dsp:spPr>
        <a:xfrm>
          <a:off x="9" y="3216845"/>
          <a:ext cx="1591775" cy="962393"/>
        </a:xfrm>
        <a:prstGeom prst="roundRect">
          <a:avLst>
            <a:gd name="adj" fmla="val 1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Saydamlık </a:t>
          </a:r>
        </a:p>
      </dsp:txBody>
      <dsp:txXfrm>
        <a:off x="28197" y="3245033"/>
        <a:ext cx="1535399" cy="906017"/>
      </dsp:txXfrm>
    </dsp:sp>
    <dsp:sp modelId="{2446AF50-48F7-45E1-9405-7B920B1749AD}">
      <dsp:nvSpPr>
        <dsp:cNvPr id="0" name=""/>
        <dsp:cNvSpPr/>
      </dsp:nvSpPr>
      <dsp:spPr>
        <a:xfrm rot="12342872">
          <a:off x="1005814" y="2533338"/>
          <a:ext cx="2311954" cy="489789"/>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A6DDB51-8494-4C9E-A9A8-E91213228B1B}">
      <dsp:nvSpPr>
        <dsp:cNvPr id="0" name=""/>
        <dsp:cNvSpPr/>
      </dsp:nvSpPr>
      <dsp:spPr>
        <a:xfrm>
          <a:off x="251782" y="1795471"/>
          <a:ext cx="1737024" cy="962393"/>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Rekabet </a:t>
          </a:r>
        </a:p>
      </dsp:txBody>
      <dsp:txXfrm>
        <a:off x="279970" y="1823659"/>
        <a:ext cx="1680648" cy="906017"/>
      </dsp:txXfrm>
    </dsp:sp>
    <dsp:sp modelId="{B3C1BDD5-7A06-4D2C-B829-3C64BC2FDDF1}">
      <dsp:nvSpPr>
        <dsp:cNvPr id="0" name=""/>
        <dsp:cNvSpPr/>
      </dsp:nvSpPr>
      <dsp:spPr>
        <a:xfrm rot="13885733">
          <a:off x="1583892" y="1816848"/>
          <a:ext cx="2365983" cy="489789"/>
        </a:xfrm>
        <a:prstGeom prst="leftArrow">
          <a:avLst>
            <a:gd name="adj1" fmla="val 60000"/>
            <a:gd name="adj2" fmla="val 5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6C42593-4ECA-41B6-81EC-1537D3794D77}">
      <dsp:nvSpPr>
        <dsp:cNvPr id="0" name=""/>
        <dsp:cNvSpPr/>
      </dsp:nvSpPr>
      <dsp:spPr>
        <a:xfrm>
          <a:off x="1385825" y="676497"/>
          <a:ext cx="1286960" cy="920683"/>
        </a:xfrm>
        <a:prstGeom prst="roundRect">
          <a:avLst>
            <a:gd name="adj" fmla="val 1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Eşitlik</a:t>
          </a:r>
        </a:p>
      </dsp:txBody>
      <dsp:txXfrm>
        <a:off x="1412791" y="703463"/>
        <a:ext cx="1233028" cy="866751"/>
      </dsp:txXfrm>
    </dsp:sp>
    <dsp:sp modelId="{0D5C878A-06D9-4550-A6CC-108502F22E19}">
      <dsp:nvSpPr>
        <dsp:cNvPr id="0" name=""/>
        <dsp:cNvSpPr/>
      </dsp:nvSpPr>
      <dsp:spPr>
        <a:xfrm rot="15421403">
          <a:off x="2403916" y="1430425"/>
          <a:ext cx="2403489" cy="489789"/>
        </a:xfrm>
        <a:prstGeom prst="leftArrow">
          <a:avLst>
            <a:gd name="adj1" fmla="val 60000"/>
            <a:gd name="adj2" fmla="val 50000"/>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BD813DE-E1C5-4A42-91DE-4CF40DFE5756}">
      <dsp:nvSpPr>
        <dsp:cNvPr id="0" name=""/>
        <dsp:cNvSpPr/>
      </dsp:nvSpPr>
      <dsp:spPr>
        <a:xfrm>
          <a:off x="2676848" y="114679"/>
          <a:ext cx="1317913" cy="779173"/>
        </a:xfrm>
        <a:prstGeom prst="roundRect">
          <a:avLst>
            <a:gd name="adj" fmla="val 10000"/>
          </a:avLst>
        </a:prstGeom>
        <a:gradFill rotWithShape="0">
          <a:gsLst>
            <a:gs pos="0">
              <a:srgbClr val="4BACC6">
                <a:hueOff val="0"/>
                <a:satOff val="0"/>
                <a:lumOff val="0"/>
                <a:alphaOff val="0"/>
                <a:shade val="51000"/>
                <a:satMod val="130000"/>
              </a:srgbClr>
            </a:gs>
            <a:gs pos="80000">
              <a:srgbClr val="4BACC6">
                <a:hueOff val="0"/>
                <a:satOff val="0"/>
                <a:lumOff val="0"/>
                <a:alphaOff val="0"/>
                <a:shade val="93000"/>
                <a:satMod val="130000"/>
              </a:srgbClr>
            </a:gs>
            <a:gs pos="100000">
              <a:srgbClr val="4BACC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Güvenirlik </a:t>
          </a:r>
        </a:p>
      </dsp:txBody>
      <dsp:txXfrm>
        <a:off x="2699669" y="137500"/>
        <a:ext cx="1272271" cy="733531"/>
      </dsp:txXfrm>
    </dsp:sp>
    <dsp:sp modelId="{08929098-125B-4CE4-9DFA-008B14B6578D}">
      <dsp:nvSpPr>
        <dsp:cNvPr id="0" name=""/>
        <dsp:cNvSpPr/>
      </dsp:nvSpPr>
      <dsp:spPr>
        <a:xfrm rot="16964253">
          <a:off x="3328700" y="1430190"/>
          <a:ext cx="2400719" cy="489789"/>
        </a:xfrm>
        <a:prstGeom prst="leftArrow">
          <a:avLst>
            <a:gd name="adj1" fmla="val 60000"/>
            <a:gd name="adj2" fmla="val 50000"/>
          </a:avLst>
        </a:prstGeo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5EC30EB-01B2-46DA-AA5B-EBA2AB38C55A}">
      <dsp:nvSpPr>
        <dsp:cNvPr id="0" name=""/>
        <dsp:cNvSpPr/>
      </dsp:nvSpPr>
      <dsp:spPr>
        <a:xfrm>
          <a:off x="4170927" y="109568"/>
          <a:ext cx="1245590" cy="789393"/>
        </a:xfrm>
        <a:prstGeom prst="roundRect">
          <a:avLst>
            <a:gd name="adj" fmla="val 10000"/>
          </a:avLst>
        </a:prstGeom>
        <a:gradFill rotWithShape="0">
          <a:gsLst>
            <a:gs pos="0">
              <a:srgbClr val="F79646">
                <a:hueOff val="0"/>
                <a:satOff val="0"/>
                <a:lumOff val="0"/>
                <a:alphaOff val="0"/>
                <a:shade val="51000"/>
                <a:satMod val="130000"/>
              </a:srgbClr>
            </a:gs>
            <a:gs pos="80000">
              <a:srgbClr val="F79646">
                <a:hueOff val="0"/>
                <a:satOff val="0"/>
                <a:lumOff val="0"/>
                <a:alphaOff val="0"/>
                <a:shade val="93000"/>
                <a:satMod val="130000"/>
              </a:srgbClr>
            </a:gs>
            <a:gs pos="100000">
              <a:srgbClr val="F79646">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Gizlilik </a:t>
          </a:r>
        </a:p>
      </dsp:txBody>
      <dsp:txXfrm>
        <a:off x="4194048" y="132689"/>
        <a:ext cx="1199348" cy="743151"/>
      </dsp:txXfrm>
    </dsp:sp>
    <dsp:sp modelId="{FC220481-F00F-4CA3-A364-A0C491D43E0F}">
      <dsp:nvSpPr>
        <dsp:cNvPr id="0" name=""/>
        <dsp:cNvSpPr/>
      </dsp:nvSpPr>
      <dsp:spPr>
        <a:xfrm rot="18508526">
          <a:off x="4191413" y="1816538"/>
          <a:ext cx="2362065" cy="489789"/>
        </a:xfrm>
        <a:prstGeom prst="leftArrow">
          <a:avLst>
            <a:gd name="adj1" fmla="val 60000"/>
            <a:gd name="adj2" fmla="val 5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DFB9F65-3E35-47DD-ABB5-85FBCFD9EF13}">
      <dsp:nvSpPr>
        <dsp:cNvPr id="0" name=""/>
        <dsp:cNvSpPr/>
      </dsp:nvSpPr>
      <dsp:spPr>
        <a:xfrm>
          <a:off x="5427618" y="698442"/>
          <a:ext cx="1359284" cy="876779"/>
        </a:xfrm>
        <a:prstGeom prst="roundRect">
          <a:avLst>
            <a:gd name="adj" fmla="val 10000"/>
          </a:avLst>
        </a:prstGeom>
        <a:gradFill rotWithShape="0">
          <a:gsLst>
            <a:gs pos="0">
              <a:srgbClr val="C0504D">
                <a:hueOff val="0"/>
                <a:satOff val="0"/>
                <a:lumOff val="0"/>
                <a:alphaOff val="0"/>
                <a:shade val="51000"/>
                <a:satMod val="130000"/>
              </a:srgbClr>
            </a:gs>
            <a:gs pos="80000">
              <a:srgbClr val="C0504D">
                <a:hueOff val="0"/>
                <a:satOff val="0"/>
                <a:lumOff val="0"/>
                <a:alphaOff val="0"/>
                <a:shade val="93000"/>
                <a:satMod val="130000"/>
              </a:srgbClr>
            </a:gs>
            <a:gs pos="100000">
              <a:srgbClr val="C0504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u="none" kern="1200" dirty="0">
              <a:solidFill>
                <a:sysClr val="window" lastClr="FFFFFF"/>
              </a:solidFill>
              <a:latin typeface="Times New Roman" panose="02020603050405020304" pitchFamily="18" charset="0"/>
              <a:ea typeface="+mn-ea"/>
              <a:cs typeface="Times New Roman" panose="02020603050405020304" pitchFamily="18" charset="0"/>
            </a:rPr>
            <a:t>Kamuoyu denetimi </a:t>
          </a:r>
        </a:p>
      </dsp:txBody>
      <dsp:txXfrm>
        <a:off x="5453298" y="724122"/>
        <a:ext cx="1307924" cy="825419"/>
      </dsp:txXfrm>
    </dsp:sp>
    <dsp:sp modelId="{5F20D5FC-0DC3-4F7C-9541-DF38872C9131}">
      <dsp:nvSpPr>
        <dsp:cNvPr id="0" name=""/>
        <dsp:cNvSpPr/>
      </dsp:nvSpPr>
      <dsp:spPr>
        <a:xfrm rot="20053945">
          <a:off x="4824813" y="2533038"/>
          <a:ext cx="2306097" cy="489789"/>
        </a:xfrm>
        <a:prstGeom prst="leftArrow">
          <a:avLst>
            <a:gd name="adj1" fmla="val 60000"/>
            <a:gd name="adj2" fmla="val 5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7287D42-B335-4251-8354-DF19582FA075}">
      <dsp:nvSpPr>
        <dsp:cNvPr id="0" name=""/>
        <dsp:cNvSpPr/>
      </dsp:nvSpPr>
      <dsp:spPr>
        <a:xfrm>
          <a:off x="6101532" y="1723676"/>
          <a:ext cx="1829450" cy="1106002"/>
        </a:xfrm>
        <a:prstGeom prst="roundRect">
          <a:avLst>
            <a:gd name="adj" fmla="val 10000"/>
          </a:avLst>
        </a:prstGeom>
        <a:gradFill rotWithShape="0">
          <a:gsLst>
            <a:gs pos="0">
              <a:srgbClr val="9BBB59">
                <a:hueOff val="0"/>
                <a:satOff val="0"/>
                <a:lumOff val="0"/>
                <a:alphaOff val="0"/>
                <a:shade val="51000"/>
                <a:satMod val="130000"/>
              </a:srgbClr>
            </a:gs>
            <a:gs pos="80000">
              <a:srgbClr val="9BBB59">
                <a:hueOff val="0"/>
                <a:satOff val="0"/>
                <a:lumOff val="0"/>
                <a:alphaOff val="0"/>
                <a:shade val="93000"/>
                <a:satMod val="130000"/>
              </a:srgbClr>
            </a:gs>
            <a:gs pos="100000">
              <a:srgbClr val="9BBB59">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tr-TR" sz="1200" b="1" kern="1200" dirty="0">
              <a:solidFill>
                <a:sysClr val="window" lastClr="FFFFFF"/>
              </a:solidFill>
              <a:latin typeface="Times New Roman" panose="02020603050405020304" pitchFamily="18" charset="0"/>
              <a:ea typeface="+mn-ea"/>
              <a:cs typeface="Times New Roman" panose="02020603050405020304" pitchFamily="18" charset="0"/>
            </a:rPr>
            <a:t>İhtiyaçlar uygun şartlar  ve zamanda </a:t>
          </a:r>
          <a:r>
            <a:rPr lang="tr-TR" sz="1200" b="1" kern="1200" dirty="0" smtClean="0">
              <a:solidFill>
                <a:sysClr val="window" lastClr="FFFFFF"/>
              </a:solidFill>
              <a:latin typeface="Times New Roman" panose="02020603050405020304" pitchFamily="18" charset="0"/>
              <a:ea typeface="+mn-ea"/>
              <a:cs typeface="Times New Roman" panose="02020603050405020304" pitchFamily="18" charset="0"/>
            </a:rPr>
            <a:t>karşılanması </a:t>
          </a:r>
          <a:endParaRPr lang="tr-TR" sz="1200" b="1" kern="1200" dirty="0">
            <a:solidFill>
              <a:sysClr val="window" lastClr="FFFFFF"/>
            </a:solidFill>
            <a:latin typeface="Times New Roman" panose="02020603050405020304" pitchFamily="18" charset="0"/>
            <a:ea typeface="+mn-ea"/>
            <a:cs typeface="Times New Roman" panose="02020603050405020304" pitchFamily="18" charset="0"/>
          </a:endParaRPr>
        </a:p>
      </dsp:txBody>
      <dsp:txXfrm>
        <a:off x="6133926" y="1756070"/>
        <a:ext cx="1764662" cy="1041214"/>
      </dsp:txXfrm>
    </dsp:sp>
    <dsp:sp modelId="{59015A0D-2164-438E-A254-21BEE299066F}">
      <dsp:nvSpPr>
        <dsp:cNvPr id="0" name=""/>
        <dsp:cNvSpPr/>
      </dsp:nvSpPr>
      <dsp:spPr>
        <a:xfrm>
          <a:off x="5063583" y="3453147"/>
          <a:ext cx="2277090" cy="489789"/>
        </a:xfrm>
        <a:prstGeom prst="leftArrow">
          <a:avLst>
            <a:gd name="adj1" fmla="val 60000"/>
            <a:gd name="adj2" fmla="val 5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3D620E0-D8EB-4A52-B800-8D3E7E515A80}">
      <dsp:nvSpPr>
        <dsp:cNvPr id="0" name=""/>
        <dsp:cNvSpPr/>
      </dsp:nvSpPr>
      <dsp:spPr>
        <a:xfrm>
          <a:off x="6527066" y="3216845"/>
          <a:ext cx="1627215" cy="962393"/>
        </a:xfrm>
        <a:prstGeom prst="roundRect">
          <a:avLst>
            <a:gd name="adj" fmla="val 10000"/>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tr-TR" sz="1400" b="1" kern="1200" dirty="0">
              <a:solidFill>
                <a:sysClr val="window" lastClr="FFFFFF"/>
              </a:solidFill>
              <a:latin typeface="Times New Roman" panose="02020603050405020304" pitchFamily="18" charset="0"/>
              <a:ea typeface="+mn-ea"/>
              <a:cs typeface="Times New Roman" panose="02020603050405020304" pitchFamily="18" charset="0"/>
            </a:rPr>
            <a:t>Kaynaklar verimli </a:t>
          </a:r>
          <a:r>
            <a:rPr lang="tr-TR" sz="1400" b="1" kern="1200" dirty="0" smtClean="0">
              <a:solidFill>
                <a:sysClr val="window" lastClr="FFFFFF"/>
              </a:solidFill>
              <a:latin typeface="Times New Roman" panose="02020603050405020304" pitchFamily="18" charset="0"/>
              <a:ea typeface="+mn-ea"/>
              <a:cs typeface="Times New Roman" panose="02020603050405020304" pitchFamily="18" charset="0"/>
            </a:rPr>
            <a:t>kullanılması</a:t>
          </a:r>
          <a:endParaRPr lang="tr-TR" sz="1400" b="1" kern="1200" dirty="0">
            <a:solidFill>
              <a:sysClr val="window" lastClr="FFFFFF"/>
            </a:solidFill>
            <a:latin typeface="Times New Roman" panose="02020603050405020304" pitchFamily="18" charset="0"/>
            <a:ea typeface="+mn-ea"/>
            <a:cs typeface="Times New Roman" panose="02020603050405020304" pitchFamily="18" charset="0"/>
          </a:endParaRPr>
        </a:p>
      </dsp:txBody>
      <dsp:txXfrm>
        <a:off x="6555254" y="3245033"/>
        <a:ext cx="1570839" cy="9060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F6E47-DD05-4C43-A8B2-AE6F4BBB6C0B}">
      <dsp:nvSpPr>
        <dsp:cNvPr id="0" name=""/>
        <dsp:cNvSpPr/>
      </dsp:nvSpPr>
      <dsp:spPr>
        <a:xfrm>
          <a:off x="190599" y="0"/>
          <a:ext cx="2235645" cy="1341387"/>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a:latin typeface="Times New Roman" panose="02020603050405020304" pitchFamily="18" charset="0"/>
              <a:cs typeface="Times New Roman" panose="02020603050405020304" pitchFamily="18" charset="0"/>
            </a:rPr>
            <a:t>Ekonomik ve mali yeterlik </a:t>
          </a:r>
        </a:p>
      </dsp:txBody>
      <dsp:txXfrm>
        <a:off x="190599" y="0"/>
        <a:ext cx="2235645" cy="1341387"/>
      </dsp:txXfrm>
    </dsp:sp>
    <dsp:sp modelId="{7DD5D1B1-1D92-44B4-AE32-4E92DD35A372}">
      <dsp:nvSpPr>
        <dsp:cNvPr id="0" name=""/>
        <dsp:cNvSpPr/>
      </dsp:nvSpPr>
      <dsp:spPr>
        <a:xfrm>
          <a:off x="2664297" y="119"/>
          <a:ext cx="2235645" cy="1341387"/>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a:latin typeface="Times New Roman" panose="02020603050405020304" pitchFamily="18" charset="0"/>
              <a:cs typeface="Times New Roman" panose="02020603050405020304" pitchFamily="18" charset="0"/>
            </a:rPr>
            <a:t>Mesleki ve teknik yeterlik</a:t>
          </a:r>
        </a:p>
      </dsp:txBody>
      <dsp:txXfrm>
        <a:off x="2664297" y="119"/>
        <a:ext cx="2235645" cy="134138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a:defRPr>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a:defRPr>
            </a:lvl1pPr>
          </a:lstStyle>
          <a:p>
            <a:fld id="{28790DF6-2037-5B49-8259-A557EC430D3B}" type="datetimeFigureOut">
              <a:rPr lang="tr-TR" smtClean="0"/>
              <a:pPr/>
              <a:t>16.02.2022</a:t>
            </a:fld>
            <a:endParaRPr lang="tr-TR" dirty="0"/>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a:defRPr>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a:defRPr>
            </a:lvl1pPr>
          </a:lstStyle>
          <a:p>
            <a:fld id="{4166DCED-8D81-7E44-B95C-DB845ED72391}" type="slidenum">
              <a:rPr lang="tr-TR" smtClean="0"/>
              <a:pPr/>
              <a:t>‹#›</a:t>
            </a:fld>
            <a:endParaRPr lang="tr-TR" dirty="0"/>
          </a:p>
        </p:txBody>
      </p:sp>
    </p:spTree>
    <p:extLst>
      <p:ext uri="{BB962C8B-B14F-4D97-AF65-F5344CB8AC3E}">
        <p14:creationId xmlns:p14="http://schemas.microsoft.com/office/powerpoint/2010/main" val="126010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166DCED-8D81-7E44-B95C-DB845ED72391}" type="slidenum">
              <a:rPr lang="tr-TR" smtClean="0"/>
              <a:pPr/>
              <a:t>2</a:t>
            </a:fld>
            <a:endParaRPr lang="tr-TR" dirty="0"/>
          </a:p>
        </p:txBody>
      </p:sp>
    </p:spTree>
    <p:extLst>
      <p:ext uri="{BB962C8B-B14F-4D97-AF65-F5344CB8AC3E}">
        <p14:creationId xmlns:p14="http://schemas.microsoft.com/office/powerpoint/2010/main" val="1868608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166DCED-8D81-7E44-B95C-DB845ED72391}" type="slidenum">
              <a:rPr lang="tr-TR" smtClean="0"/>
              <a:pPr/>
              <a:t>67</a:t>
            </a:fld>
            <a:endParaRPr lang="tr-TR" dirty="0"/>
          </a:p>
        </p:txBody>
      </p:sp>
    </p:spTree>
    <p:extLst>
      <p:ext uri="{BB962C8B-B14F-4D97-AF65-F5344CB8AC3E}">
        <p14:creationId xmlns:p14="http://schemas.microsoft.com/office/powerpoint/2010/main" val="369045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lvl1pPr>
              <a:defRPr>
                <a:latin typeface="Myriad Pro" panose="020B0503030403020204" pitchFamily="34" charset="0"/>
                <a:cs typeface="Calibri" panose="020F0502020204030204" pitchFamily="34" charset="0"/>
              </a:defRPr>
            </a:lvl1pPr>
          </a:lstStyle>
          <a:p>
            <a:r>
              <a:rPr lang="tr-TR" dirty="0"/>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Myriad Pro" panose="020B050303040302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tıklatın</a:t>
            </a:r>
          </a:p>
        </p:txBody>
      </p:sp>
    </p:spTree>
    <p:extLst>
      <p:ext uri="{BB962C8B-B14F-4D97-AF65-F5344CB8AC3E}">
        <p14:creationId xmlns:p14="http://schemas.microsoft.com/office/powerpoint/2010/main" val="34074271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33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413521386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3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402474217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5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395592176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45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96401572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47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74257316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80410452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0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3328304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51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23643317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6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99028954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6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22581859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3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874431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77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9154427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7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124724528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82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348941332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83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95659718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84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
        <p:nvSpPr>
          <p:cNvPr id="3" name="Slayt Numarası Yer Tutucusu 2">
            <a:extLst>
              <a:ext uri="{FF2B5EF4-FFF2-40B4-BE49-F238E27FC236}">
                <a16:creationId xmlns:a16="http://schemas.microsoft.com/office/drawing/2014/main" id="{040926A1-2049-B94E-AB2D-A5A3F5949F62}"/>
              </a:ext>
            </a:extLst>
          </p:cNvPr>
          <p:cNvSpPr>
            <a:spLocks noGrp="1"/>
          </p:cNvSpPr>
          <p:nvPr>
            <p:ph type="sldNum" sz="quarter" idx="10"/>
          </p:nvPr>
        </p:nvSpPr>
        <p:spPr>
          <a:xfrm>
            <a:off x="6820150" y="6519369"/>
            <a:ext cx="2057400" cy="216025"/>
          </a:xfrm>
          <a:prstGeom prst="rect">
            <a:avLst/>
          </a:prstGeom>
        </p:spPr>
        <p:txBody>
          <a:bodyPr/>
          <a:lstStyle/>
          <a:p>
            <a:fld id="{355FEEFD-3B84-5E40-B880-6D259D79DEE1}" type="slidenum">
              <a:rPr lang="tr-TR" smtClean="0"/>
              <a:pPr/>
              <a:t>‹#›</a:t>
            </a:fld>
            <a:endParaRPr lang="tr-TR" dirty="0"/>
          </a:p>
        </p:txBody>
      </p:sp>
    </p:spTree>
    <p:extLst>
      <p:ext uri="{BB962C8B-B14F-4D97-AF65-F5344CB8AC3E}">
        <p14:creationId xmlns:p14="http://schemas.microsoft.com/office/powerpoint/2010/main" val="148812530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88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6817714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2_Başlık ve İçerik">
    <p:spTree>
      <p:nvGrpSpPr>
        <p:cNvPr id="1" name=""/>
        <p:cNvGrpSpPr/>
        <p:nvPr/>
      </p:nvGrpSpPr>
      <p:grpSpPr>
        <a:xfrm>
          <a:off x="0" y="0"/>
          <a:ext cx="0" cy="0"/>
          <a:chOff x="0" y="0"/>
          <a:chExt cx="0" cy="0"/>
        </a:xfrm>
      </p:grpSpPr>
      <p:sp>
        <p:nvSpPr>
          <p:cNvPr id="4" name="Veri Yer Tutucusu 3">
            <a:extLst>
              <a:ext uri="{FF2B5EF4-FFF2-40B4-BE49-F238E27FC236}">
                <a16:creationId xmlns:a16="http://schemas.microsoft.com/office/drawing/2014/main" id="{BE8CDA48-8E4C-754F-BC38-C3939A1A536D}"/>
              </a:ext>
            </a:extLst>
          </p:cNvPr>
          <p:cNvSpPr>
            <a:spLocks noGrp="1"/>
          </p:cNvSpPr>
          <p:nvPr>
            <p:ph type="dt" sz="half" idx="10"/>
          </p:nvPr>
        </p:nvSpPr>
        <p:spPr/>
        <p:txBody>
          <a:bodyPr/>
          <a:lstStyle>
            <a:lvl1pPr>
              <a:defRPr/>
            </a:lvl1pPr>
          </a:lstStyle>
          <a:p>
            <a:pPr>
              <a:defRPr/>
            </a:pPr>
            <a:endParaRPr lang="tr-TR" dirty="0"/>
          </a:p>
        </p:txBody>
      </p:sp>
      <p:sp>
        <p:nvSpPr>
          <p:cNvPr id="5" name="Altbilgi Yer Tutucusu 4">
            <a:extLst>
              <a:ext uri="{FF2B5EF4-FFF2-40B4-BE49-F238E27FC236}">
                <a16:creationId xmlns:a16="http://schemas.microsoft.com/office/drawing/2014/main" id="{88435E2C-26D4-9D46-AF2F-AF762E750606}"/>
              </a:ext>
            </a:extLst>
          </p:cNvPr>
          <p:cNvSpPr>
            <a:spLocks noGrp="1"/>
          </p:cNvSpPr>
          <p:nvPr>
            <p:ph type="ftr" sz="quarter" idx="11"/>
          </p:nvPr>
        </p:nvSpPr>
        <p:spPr/>
        <p:txBody>
          <a:bodyPr/>
          <a:lstStyle>
            <a:lvl1pPr>
              <a:defRPr/>
            </a:lvl1pPr>
          </a:lstStyle>
          <a:p>
            <a:pPr>
              <a:defRPr/>
            </a:pPr>
            <a:endParaRPr lang="tr-TR" dirty="0"/>
          </a:p>
        </p:txBody>
      </p:sp>
    </p:spTree>
    <p:extLst>
      <p:ext uri="{BB962C8B-B14F-4D97-AF65-F5344CB8AC3E}">
        <p14:creationId xmlns:p14="http://schemas.microsoft.com/office/powerpoint/2010/main" val="411174788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6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205125694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0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89893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7_Başlık ve İçeri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2043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9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226069824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26_Başlık ve İçerik">
    <p:spTree>
      <p:nvGrpSpPr>
        <p:cNvPr id="1" name=""/>
        <p:cNvGrpSpPr/>
        <p:nvPr/>
      </p:nvGrpSpPr>
      <p:grpSpPr>
        <a:xfrm>
          <a:off x="0" y="0"/>
          <a:ext cx="0" cy="0"/>
          <a:chOff x="0" y="0"/>
          <a:chExt cx="0" cy="0"/>
        </a:xfrm>
      </p:grpSpPr>
      <p:sp>
        <p:nvSpPr>
          <p:cNvPr id="4" name="Veri Yer Tutucusu 3">
            <a:extLst>
              <a:ext uri="{FF2B5EF4-FFF2-40B4-BE49-F238E27FC236}">
                <a16:creationId xmlns:a16="http://schemas.microsoft.com/office/drawing/2014/main" id="{BE8CDA48-8E4C-754F-BC38-C3939A1A536D}"/>
              </a:ext>
            </a:extLst>
          </p:cNvPr>
          <p:cNvSpPr>
            <a:spLocks noGrp="1"/>
          </p:cNvSpPr>
          <p:nvPr>
            <p:ph type="dt" sz="half" idx="10"/>
          </p:nvPr>
        </p:nvSpPr>
        <p:spPr/>
        <p:txBody>
          <a:bodyPr/>
          <a:lstStyle>
            <a:lvl1pPr>
              <a:defRPr/>
            </a:lvl1pPr>
          </a:lstStyle>
          <a:p>
            <a:pPr>
              <a:defRPr/>
            </a:pPr>
            <a:endParaRPr lang="tr-TR" dirty="0"/>
          </a:p>
        </p:txBody>
      </p:sp>
      <p:sp>
        <p:nvSpPr>
          <p:cNvPr id="5" name="Altbilgi Yer Tutucusu 4">
            <a:extLst>
              <a:ext uri="{FF2B5EF4-FFF2-40B4-BE49-F238E27FC236}">
                <a16:creationId xmlns:a16="http://schemas.microsoft.com/office/drawing/2014/main" id="{88435E2C-26D4-9D46-AF2F-AF762E750606}"/>
              </a:ext>
            </a:extLst>
          </p:cNvPr>
          <p:cNvSpPr>
            <a:spLocks noGrp="1"/>
          </p:cNvSpPr>
          <p:nvPr>
            <p:ph type="ftr" sz="quarter" idx="11"/>
          </p:nvPr>
        </p:nvSpPr>
        <p:spPr/>
        <p:txBody>
          <a:bodyPr/>
          <a:lstStyle>
            <a:lvl1pPr>
              <a:defRPr/>
            </a:lvl1pPr>
          </a:lstStyle>
          <a:p>
            <a:pPr>
              <a:defRPr/>
            </a:pPr>
            <a:endParaRPr lang="tr-TR" dirty="0"/>
          </a:p>
        </p:txBody>
      </p:sp>
    </p:spTree>
    <p:extLst>
      <p:ext uri="{BB962C8B-B14F-4D97-AF65-F5344CB8AC3E}">
        <p14:creationId xmlns:p14="http://schemas.microsoft.com/office/powerpoint/2010/main" val="107551923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27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90999517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30_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1AAC5-9689-1844-94F8-374E25585964}"/>
              </a:ext>
            </a:extLst>
          </p:cNvPr>
          <p:cNvSpPr>
            <a:spLocks noGrp="1"/>
          </p:cNvSpPr>
          <p:nvPr>
            <p:ph type="title"/>
          </p:nvPr>
        </p:nvSpPr>
        <p:spPr>
          <a:xfrm>
            <a:off x="866588" y="1188889"/>
            <a:ext cx="8277412" cy="427647"/>
          </a:xfrm>
          <a:prstGeom prst="rect">
            <a:avLst/>
          </a:prstGeom>
        </p:spPr>
        <p:txBody>
          <a:bodyPr/>
          <a:lstStyle>
            <a:lvl1pPr algn="l">
              <a:defRPr sz="2000">
                <a:solidFill>
                  <a:srgbClr val="404040"/>
                </a:solidFill>
              </a:defRPr>
            </a:lvl1pPr>
          </a:lstStyle>
          <a:p>
            <a:r>
              <a:rPr lang="tr-TR" dirty="0"/>
              <a:t>Asıl başlık stilini düzenlemek için tıklayın</a:t>
            </a:r>
          </a:p>
        </p:txBody>
      </p:sp>
    </p:spTree>
    <p:extLst>
      <p:ext uri="{BB962C8B-B14F-4D97-AF65-F5344CB8AC3E}">
        <p14:creationId xmlns:p14="http://schemas.microsoft.com/office/powerpoint/2010/main" val="5581529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8" name="Dikdörtgen 7">
            <a:extLst>
              <a:ext uri="{FF2B5EF4-FFF2-40B4-BE49-F238E27FC236}">
                <a16:creationId xmlns:a16="http://schemas.microsoft.com/office/drawing/2014/main" id="{2D9C3014-8CC6-C348-B099-A0FD884C7B36}"/>
              </a:ext>
            </a:extLst>
          </p:cNvPr>
          <p:cNvSpPr/>
          <p:nvPr userDrawn="1"/>
        </p:nvSpPr>
        <p:spPr>
          <a:xfrm>
            <a:off x="0" y="6462395"/>
            <a:ext cx="9144000" cy="205746"/>
          </a:xfrm>
          <a:prstGeom prst="rect">
            <a:avLst/>
          </a:prstGeom>
          <a:solidFill>
            <a:srgbClr val="C0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err="1">
              <a:solidFill>
                <a:schemeClr val="tx1"/>
              </a:solidFill>
              <a:latin typeface="Arial" panose="020B0604020202020204" pitchFamily="34" charset="0"/>
              <a:cs typeface="Arial" panose="020B0604020202020204" pitchFamily="34" charset="0"/>
            </a:endParaRPr>
          </a:p>
        </p:txBody>
      </p:sp>
      <p:sp>
        <p:nvSpPr>
          <p:cNvPr id="9" name="Dikdörtgen 10">
            <a:extLst>
              <a:ext uri="{FF2B5EF4-FFF2-40B4-BE49-F238E27FC236}">
                <a16:creationId xmlns:a16="http://schemas.microsoft.com/office/drawing/2014/main" id="{D9BF654B-49BC-DA47-9088-0AE0F128DDB5}"/>
              </a:ext>
            </a:extLst>
          </p:cNvPr>
          <p:cNvSpPr/>
          <p:nvPr userDrawn="1"/>
        </p:nvSpPr>
        <p:spPr>
          <a:xfrm>
            <a:off x="0" y="404664"/>
            <a:ext cx="9144000" cy="427646"/>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latin typeface="Arial" panose="020B0604020202020204" pitchFamily="34" charset="0"/>
              <a:cs typeface="Arial" panose="020B0604020202020204" pitchFamily="34" charset="0"/>
            </a:endParaRPr>
          </a:p>
        </p:txBody>
      </p:sp>
      <p:pic>
        <p:nvPicPr>
          <p:cNvPr id="16" name="Resim 15">
            <a:extLst>
              <a:ext uri="{FF2B5EF4-FFF2-40B4-BE49-F238E27FC236}">
                <a16:creationId xmlns:a16="http://schemas.microsoft.com/office/drawing/2014/main" id="{6B124EE0-65F8-9041-990C-42B85C4ECC7A}"/>
              </a:ext>
            </a:extLst>
          </p:cNvPr>
          <p:cNvPicPr>
            <a:picLocks noChangeAspect="1"/>
          </p:cNvPicPr>
          <p:nvPr userDrawn="1"/>
        </p:nvPicPr>
        <p:blipFill>
          <a:blip r:embed="rId28"/>
          <a:stretch>
            <a:fillRect/>
          </a:stretch>
        </p:blipFill>
        <p:spPr>
          <a:xfrm>
            <a:off x="7965377" y="196037"/>
            <a:ext cx="846889" cy="846889"/>
          </a:xfrm>
          <a:prstGeom prst="rect">
            <a:avLst/>
          </a:prstGeom>
        </p:spPr>
      </p:pic>
      <p:sp>
        <p:nvSpPr>
          <p:cNvPr id="15" name="Unvan 1">
            <a:extLst>
              <a:ext uri="{FF2B5EF4-FFF2-40B4-BE49-F238E27FC236}">
                <a16:creationId xmlns:a16="http://schemas.microsoft.com/office/drawing/2014/main" id="{E4492274-C475-0F49-AFEE-1C7DB37EC480}"/>
              </a:ext>
            </a:extLst>
          </p:cNvPr>
          <p:cNvSpPr txBox="1">
            <a:spLocks/>
          </p:cNvSpPr>
          <p:nvPr userDrawn="1"/>
        </p:nvSpPr>
        <p:spPr>
          <a:xfrm>
            <a:off x="202742" y="424767"/>
            <a:ext cx="8277412" cy="42764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a:lstStyle>
          <a:p>
            <a:pPr algn="l">
              <a:buNone/>
            </a:pPr>
            <a:r>
              <a:rPr lang="tr-TR" altLang="tr-TR" sz="2000" b="1" dirty="0" smtClean="0">
                <a:solidFill>
                  <a:schemeClr val="bg1"/>
                </a:solidFill>
                <a:latin typeface="Arial" panose="020B0604020202020204" pitchFamily="34" charset="0"/>
                <a:cs typeface="Arial" panose="020B0604020202020204" pitchFamily="34" charset="0"/>
              </a:rPr>
              <a:t>4734 SAYILI KAMU İHALE KANUNU VE ÖN MALİ KONTROL</a:t>
            </a:r>
            <a:endParaRPr lang="tr-TR" altLang="tr-TR" sz="2000" b="1" dirty="0">
              <a:solidFill>
                <a:schemeClr val="bg1"/>
              </a:solidFill>
              <a:latin typeface="Arial" panose="020B0604020202020204" pitchFamily="34" charset="0"/>
              <a:cs typeface="Arial" panose="020B0604020202020204" pitchFamily="34" charset="0"/>
            </a:endParaRPr>
          </a:p>
        </p:txBody>
      </p:sp>
      <p:sp>
        <p:nvSpPr>
          <p:cNvPr id="2" name="Metin kutusu 1"/>
          <p:cNvSpPr txBox="1"/>
          <p:nvPr userDrawn="1"/>
        </p:nvSpPr>
        <p:spPr>
          <a:xfrm>
            <a:off x="7950203" y="6426196"/>
            <a:ext cx="846667" cy="276999"/>
          </a:xfrm>
          <a:prstGeom prst="rect">
            <a:avLst/>
          </a:prstGeom>
          <a:noFill/>
        </p:spPr>
        <p:txBody>
          <a:bodyPr wrap="square" rtlCol="0">
            <a:spAutoFit/>
          </a:bodyPr>
          <a:lstStyle/>
          <a:p>
            <a:fld id="{BDC31887-9BB1-4EDB-989C-4FB38C7E7DFD}" type="slidenum">
              <a:rPr lang="tr-TR" sz="1200" smtClean="0">
                <a:solidFill>
                  <a:schemeClr val="bg1"/>
                </a:solidFill>
              </a:rPr>
              <a:t>‹#›</a:t>
            </a:fld>
            <a:r>
              <a:rPr lang="tr-TR" sz="1200" dirty="0" smtClean="0">
                <a:solidFill>
                  <a:schemeClr val="bg1"/>
                </a:solidFill>
              </a:rPr>
              <a:t>/47</a:t>
            </a:r>
            <a:endParaRPr lang="tr-TR" sz="1200" dirty="0">
              <a:solidFill>
                <a:schemeClr val="bg1"/>
              </a:solidFill>
            </a:endParaRPr>
          </a:p>
        </p:txBody>
      </p:sp>
    </p:spTree>
    <p:extLst>
      <p:ext uri="{BB962C8B-B14F-4D97-AF65-F5344CB8AC3E}">
        <p14:creationId xmlns:p14="http://schemas.microsoft.com/office/powerpoint/2010/main" val="2205722722"/>
      </p:ext>
    </p:extLst>
  </p:cSld>
  <p:clrMap bg1="lt1" tx1="dk1" bg2="lt2" tx2="dk2" accent1="accent1" accent2="accent2" accent3="accent3" accent4="accent4" accent5="accent5" accent6="accent6" hlink="hlink" folHlink="folHlink"/>
  <p:sldLayoutIdLst>
    <p:sldLayoutId id="2147483663" r:id="rId1"/>
    <p:sldLayoutId id="2147483666" r:id="rId2"/>
    <p:sldLayoutId id="2147483669" r:id="rId3"/>
    <p:sldLayoutId id="2147483673" r:id="rId4"/>
    <p:sldLayoutId id="2147483680" r:id="rId5"/>
    <p:sldLayoutId id="2147483682" r:id="rId6"/>
    <p:sldLayoutId id="2147483689" r:id="rId7"/>
    <p:sldLayoutId id="2147483690" r:id="rId8"/>
    <p:sldLayoutId id="2147483693" r:id="rId9"/>
    <p:sldLayoutId id="2147483696" r:id="rId10"/>
    <p:sldLayoutId id="2147483697" r:id="rId11"/>
    <p:sldLayoutId id="2147483698" r:id="rId12"/>
    <p:sldLayoutId id="2147483708" r:id="rId13"/>
    <p:sldLayoutId id="2147483710" r:id="rId14"/>
    <p:sldLayoutId id="2147483712" r:id="rId15"/>
    <p:sldLayoutId id="2147483713" r:id="rId16"/>
    <p:sldLayoutId id="2147483714" r:id="rId17"/>
    <p:sldLayoutId id="2147483727" r:id="rId18"/>
    <p:sldLayoutId id="2147483729" r:id="rId19"/>
    <p:sldLayoutId id="2147483740" r:id="rId20"/>
    <p:sldLayoutId id="2147483741" r:id="rId21"/>
    <p:sldLayoutId id="2147483745" r:id="rId22"/>
    <p:sldLayoutId id="2147483746" r:id="rId23"/>
    <p:sldLayoutId id="2147483747" r:id="rId24"/>
    <p:sldLayoutId id="2147483751" r:id="rId25"/>
    <p:sldLayoutId id="2147483752" r:id="rId26"/>
  </p:sldLayoutIdLst>
  <p:hf sldNum="0" hdr="0" ftr="0" dt="0"/>
  <p:txStyles>
    <p:titleStyle>
      <a:lvl1pPr algn="ctr" defTabSz="9144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9.xml"/><Relationship Id="rId5" Type="http://schemas.openxmlformats.org/officeDocument/2006/relationships/image" Target="../media/image3.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0.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60A8A587-E2FE-CC4C-A2E1-789A183BF66B}"/>
              </a:ext>
            </a:extLst>
          </p:cNvPr>
          <p:cNvPicPr>
            <a:picLocks noChangeAspect="1"/>
          </p:cNvPicPr>
          <p:nvPr/>
        </p:nvPicPr>
        <p:blipFill>
          <a:blip r:embed="rId2"/>
          <a:stretch>
            <a:fillRect/>
          </a:stretch>
        </p:blipFill>
        <p:spPr>
          <a:xfrm>
            <a:off x="0" y="0"/>
            <a:ext cx="10210800" cy="6937014"/>
          </a:xfrm>
          <a:prstGeom prst="rect">
            <a:avLst/>
          </a:prstGeom>
        </p:spPr>
      </p:pic>
      <p:sp>
        <p:nvSpPr>
          <p:cNvPr id="6" name="Alt Başlık 2">
            <a:extLst>
              <a:ext uri="{FF2B5EF4-FFF2-40B4-BE49-F238E27FC236}">
                <a16:creationId xmlns:a16="http://schemas.microsoft.com/office/drawing/2014/main" id="{4B47418F-2317-974E-9869-E21C8FECB8DB}"/>
              </a:ext>
            </a:extLst>
          </p:cNvPr>
          <p:cNvSpPr txBox="1">
            <a:spLocks/>
          </p:cNvSpPr>
          <p:nvPr/>
        </p:nvSpPr>
        <p:spPr>
          <a:xfrm>
            <a:off x="110836" y="910497"/>
            <a:ext cx="8936182" cy="807468"/>
          </a:xfrm>
          <a:prstGeom prst="rect">
            <a:avLst/>
          </a:prstGeom>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tr-TR" altLang="tr-TR" sz="3200" b="1" dirty="0">
                <a:solidFill>
                  <a:schemeClr val="bg1"/>
                </a:solidFill>
                <a:latin typeface="Times New Roman" panose="02020603050405020304" pitchFamily="18" charset="0"/>
                <a:cs typeface="Times New Roman" panose="02020603050405020304" pitchFamily="18" charset="0"/>
              </a:rPr>
              <a:t>4734 SAYILI KAMU İHALE </a:t>
            </a:r>
            <a:r>
              <a:rPr lang="tr-TR" altLang="tr-TR" sz="3200" b="1" dirty="0" smtClean="0">
                <a:solidFill>
                  <a:schemeClr val="bg1"/>
                </a:solidFill>
                <a:latin typeface="Times New Roman" panose="02020603050405020304" pitchFamily="18" charset="0"/>
                <a:cs typeface="Times New Roman" panose="02020603050405020304" pitchFamily="18" charset="0"/>
              </a:rPr>
              <a:t>KANUNU </a:t>
            </a:r>
          </a:p>
        </p:txBody>
      </p:sp>
      <p:sp>
        <p:nvSpPr>
          <p:cNvPr id="4" name="Alt Başlık 2">
            <a:extLst>
              <a:ext uri="{FF2B5EF4-FFF2-40B4-BE49-F238E27FC236}">
                <a16:creationId xmlns:a16="http://schemas.microsoft.com/office/drawing/2014/main" id="{4B47418F-2317-974E-9869-E21C8FECB8DB}"/>
              </a:ext>
            </a:extLst>
          </p:cNvPr>
          <p:cNvSpPr txBox="1">
            <a:spLocks/>
          </p:cNvSpPr>
          <p:nvPr/>
        </p:nvSpPr>
        <p:spPr>
          <a:xfrm>
            <a:off x="5777345" y="4821381"/>
            <a:ext cx="3158836" cy="845127"/>
          </a:xfrm>
          <a:prstGeom prst="rect">
            <a:avLst/>
          </a:prstGeom>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tr-TR" altLang="tr-TR" sz="1800" b="1" dirty="0" smtClean="0">
                <a:solidFill>
                  <a:schemeClr val="bg1"/>
                </a:solidFill>
                <a:latin typeface="Times New Roman" panose="02020603050405020304" pitchFamily="18" charset="0"/>
                <a:cs typeface="Times New Roman" panose="02020603050405020304" pitchFamily="18" charset="0"/>
              </a:rPr>
              <a:t>Yüksel BOZYEL</a:t>
            </a:r>
          </a:p>
          <a:p>
            <a:pPr algn="ctr">
              <a:buNone/>
            </a:pPr>
            <a:r>
              <a:rPr lang="tr-TR" altLang="tr-TR" sz="1800" b="1" dirty="0" smtClean="0">
                <a:solidFill>
                  <a:schemeClr val="bg1"/>
                </a:solidFill>
                <a:latin typeface="Times New Roman" panose="02020603050405020304" pitchFamily="18" charset="0"/>
                <a:cs typeface="Times New Roman" panose="02020603050405020304" pitchFamily="18" charset="0"/>
              </a:rPr>
              <a:t>Mali Hizmetler Uzmanı</a:t>
            </a:r>
          </a:p>
        </p:txBody>
      </p:sp>
    </p:spTree>
    <p:extLst>
      <p:ext uri="{BB962C8B-B14F-4D97-AF65-F5344CB8AC3E}">
        <p14:creationId xmlns:p14="http://schemas.microsoft.com/office/powerpoint/2010/main" val="160696118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188889"/>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Eşik Değerler</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0" y="1811332"/>
            <a:ext cx="9144000" cy="438626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Katılım kriterleri eşik değerlere göre belirlenmektedir.</a:t>
            </a:r>
            <a:endParaRPr lang="tr-TR" altLang="tr-TR" sz="2200" b="1" dirty="0">
              <a:latin typeface="Times New Roman" panose="02020603050405020304" pitchFamily="18" charset="0"/>
              <a:cs typeface="Times New Roman" panose="02020603050405020304" pitchFamily="18" charset="0"/>
            </a:endParaRPr>
          </a:p>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İlan süreleri ve ilan yapılacak yerler eşik değerlere göre belirlenmektedir.</a:t>
            </a:r>
            <a:endParaRPr lang="tr-TR" altLang="tr-TR" sz="2200" b="1" dirty="0">
              <a:latin typeface="Times New Roman" panose="02020603050405020304" pitchFamily="18" charset="0"/>
              <a:cs typeface="Times New Roman" panose="02020603050405020304" pitchFamily="18" charset="0"/>
            </a:endParaRPr>
          </a:p>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Eşik değerlerin altındaki ihalelerin sadece yerli isteklilere açık olması, üzerindeki ihalelerde ise </a:t>
            </a:r>
            <a:r>
              <a:rPr lang="tr-TR" altLang="tr-TR" sz="2200" b="1" dirty="0">
                <a:solidFill>
                  <a:srgbClr val="C00000"/>
                </a:solidFill>
                <a:latin typeface="Times New Roman" panose="02020603050405020304" pitchFamily="18" charset="0"/>
                <a:cs typeface="Times New Roman" panose="02020603050405020304" pitchFamily="18" charset="0"/>
              </a:rPr>
              <a:t>yerli istekliler lehine </a:t>
            </a:r>
            <a:r>
              <a:rPr lang="tr-TR" altLang="tr-TR" sz="2200" b="1" dirty="0" smtClean="0">
                <a:solidFill>
                  <a:srgbClr val="C00000"/>
                </a:solidFill>
                <a:latin typeface="Times New Roman" panose="02020603050405020304" pitchFamily="18" charset="0"/>
                <a:cs typeface="Times New Roman" panose="02020603050405020304" pitchFamily="18" charset="0"/>
              </a:rPr>
              <a:t>%15 </a:t>
            </a:r>
            <a:r>
              <a:rPr lang="tr-TR" altLang="tr-TR" sz="2200" b="1" dirty="0">
                <a:solidFill>
                  <a:srgbClr val="C00000"/>
                </a:solidFill>
                <a:latin typeface="Times New Roman" panose="02020603050405020304" pitchFamily="18" charset="0"/>
                <a:cs typeface="Times New Roman" panose="02020603050405020304" pitchFamily="18" charset="0"/>
              </a:rPr>
              <a:t>oranına kadar fiyat </a:t>
            </a:r>
            <a:r>
              <a:rPr lang="tr-TR" altLang="tr-TR" sz="2200" b="1" dirty="0" smtClean="0">
                <a:solidFill>
                  <a:srgbClr val="C00000"/>
                </a:solidFill>
                <a:latin typeface="Times New Roman" panose="02020603050405020304" pitchFamily="18" charset="0"/>
                <a:cs typeface="Times New Roman" panose="02020603050405020304" pitchFamily="18" charset="0"/>
              </a:rPr>
              <a:t>avantajı</a:t>
            </a:r>
            <a:r>
              <a:rPr lang="tr-TR" altLang="tr-TR" sz="2200" dirty="0">
                <a:latin typeface="Times New Roman" panose="02020603050405020304" pitchFamily="18" charset="0"/>
                <a:cs typeface="Times New Roman" panose="02020603050405020304" pitchFamily="18" charset="0"/>
              </a:rPr>
              <a:t> </a:t>
            </a:r>
            <a:r>
              <a:rPr lang="tr-TR" altLang="tr-TR" sz="2200" dirty="0" smtClean="0">
                <a:latin typeface="Times New Roman" panose="02020603050405020304" pitchFamily="18" charset="0"/>
                <a:cs typeface="Times New Roman" panose="02020603050405020304" pitchFamily="18" charset="0"/>
              </a:rPr>
              <a:t>sağlanması </a:t>
            </a:r>
            <a:r>
              <a:rPr lang="tr-TR" altLang="tr-TR" sz="2200" dirty="0">
                <a:latin typeface="Times New Roman" panose="02020603050405020304" pitchFamily="18" charset="0"/>
                <a:cs typeface="Times New Roman" panose="02020603050405020304" pitchFamily="18" charset="0"/>
              </a:rPr>
              <a:t>olanağı getirilmiştir.</a:t>
            </a:r>
            <a:endParaRPr lang="tr-TR" altLang="tr-TR" sz="2200" b="1"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7966202" y="21327"/>
            <a:ext cx="1177798" cy="1070164"/>
          </a:xfrm>
          <a:prstGeom prst="rect">
            <a:avLst/>
          </a:prstGeom>
        </p:spPr>
      </p:pic>
    </p:spTree>
    <p:extLst>
      <p:ext uri="{BB962C8B-B14F-4D97-AF65-F5344CB8AC3E}">
        <p14:creationId xmlns:p14="http://schemas.microsoft.com/office/powerpoint/2010/main" val="24481412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188889"/>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Teminatlar</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7" name="İçerik Yer Tutucusu 6">
            <a:extLst>
              <a:ext uri="{FF2B5EF4-FFF2-40B4-BE49-F238E27FC236}">
                <a16:creationId xmlns:a16="http://schemas.microsoft.com/office/drawing/2014/main" id="{9C504D97-96DA-4E44-847B-F2352F347F5D}"/>
              </a:ext>
            </a:extLst>
          </p:cNvPr>
          <p:cNvSpPr txBox="1">
            <a:spLocks/>
          </p:cNvSpPr>
          <p:nvPr/>
        </p:nvSpPr>
        <p:spPr>
          <a:xfrm>
            <a:off x="0" y="1925669"/>
            <a:ext cx="9144000" cy="34478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İhalelerde</a:t>
            </a:r>
            <a:r>
              <a:rPr lang="tr-TR" altLang="tr-TR" sz="2200" u="sng" dirty="0">
                <a:latin typeface="Times New Roman" panose="02020603050405020304" pitchFamily="18" charset="0"/>
                <a:cs typeface="Times New Roman" panose="02020603050405020304" pitchFamily="18" charset="0"/>
              </a:rPr>
              <a:t> teklif edilen bedelin % 3 ünden az olmamak üzere </a:t>
            </a:r>
            <a:r>
              <a:rPr lang="tr-TR" altLang="tr-TR" sz="2200" u="sng" dirty="0">
                <a:solidFill>
                  <a:srgbClr val="C00000"/>
                </a:solidFill>
                <a:latin typeface="Times New Roman" panose="02020603050405020304" pitchFamily="18" charset="0"/>
                <a:cs typeface="Times New Roman" panose="02020603050405020304" pitchFamily="18" charset="0"/>
              </a:rPr>
              <a:t>geçici teminat </a:t>
            </a:r>
            <a:r>
              <a:rPr lang="tr-TR" altLang="tr-TR" sz="2200" u="sng" dirty="0">
                <a:latin typeface="Times New Roman" panose="02020603050405020304" pitchFamily="18" charset="0"/>
                <a:cs typeface="Times New Roman" panose="02020603050405020304" pitchFamily="18" charset="0"/>
              </a:rPr>
              <a:t>alınır. </a:t>
            </a:r>
          </a:p>
          <a:p>
            <a:pPr algn="just">
              <a:buClr>
                <a:srgbClr val="C00000"/>
              </a:buClr>
              <a:buFont typeface="Wingdings" panose="05000000000000000000" pitchFamily="2" charset="2"/>
              <a:buChar char="ü"/>
            </a:pPr>
            <a:endParaRPr lang="tr-TR" altLang="tr-TR" sz="2200" b="1" u="sng" dirty="0">
              <a:latin typeface="Times New Roman" panose="02020603050405020304" pitchFamily="18" charset="0"/>
              <a:cs typeface="Times New Roman" panose="02020603050405020304" pitchFamily="18" charset="0"/>
            </a:endParaRPr>
          </a:p>
          <a:p>
            <a:pPr algn="just">
              <a:spcBef>
                <a:spcPct val="20000"/>
              </a:spcBef>
              <a:buClr>
                <a:srgbClr val="C00000"/>
              </a:buClr>
              <a:buSzPct val="85000"/>
              <a:buFont typeface="Wingdings" panose="05000000000000000000" pitchFamily="2" charset="2"/>
              <a:buChar char="ü"/>
              <a:defRPr/>
            </a:pPr>
            <a:r>
              <a:rPr lang="tr-TR" altLang="tr-TR" sz="2200" dirty="0">
                <a:solidFill>
                  <a:prstClr val="black"/>
                </a:solidFill>
                <a:latin typeface="Times New Roman" panose="02020603050405020304" pitchFamily="18" charset="0"/>
                <a:cs typeface="Times New Roman" panose="02020603050405020304" pitchFamily="18" charset="0"/>
              </a:rPr>
              <a:t>İhale üzerinde kalan istekliden sözleşme imzalanmadan önce, ihale bedelinin </a:t>
            </a:r>
            <a:r>
              <a:rPr lang="tr-TR" altLang="tr-TR" sz="2200" u="sng" dirty="0">
                <a:solidFill>
                  <a:prstClr val="black"/>
                </a:solidFill>
                <a:latin typeface="Times New Roman" panose="02020603050405020304" pitchFamily="18" charset="0"/>
                <a:cs typeface="Times New Roman" panose="02020603050405020304" pitchFamily="18" charset="0"/>
              </a:rPr>
              <a:t>% 6 </a:t>
            </a:r>
            <a:r>
              <a:rPr lang="tr-TR" altLang="tr-TR" sz="2200" u="sng" dirty="0" err="1">
                <a:solidFill>
                  <a:prstClr val="black"/>
                </a:solidFill>
                <a:latin typeface="Times New Roman" panose="02020603050405020304" pitchFamily="18" charset="0"/>
                <a:cs typeface="Times New Roman" panose="02020603050405020304" pitchFamily="18" charset="0"/>
              </a:rPr>
              <a:t>sı</a:t>
            </a:r>
            <a:r>
              <a:rPr lang="tr-TR" altLang="tr-TR" sz="2200" u="sng" dirty="0">
                <a:solidFill>
                  <a:prstClr val="black"/>
                </a:solidFill>
                <a:latin typeface="Times New Roman" panose="02020603050405020304" pitchFamily="18" charset="0"/>
                <a:cs typeface="Times New Roman" panose="02020603050405020304" pitchFamily="18" charset="0"/>
              </a:rPr>
              <a:t> oranında </a:t>
            </a:r>
            <a:r>
              <a:rPr lang="tr-TR" altLang="tr-TR" sz="2200" u="sng" dirty="0">
                <a:solidFill>
                  <a:srgbClr val="C00000"/>
                </a:solidFill>
                <a:latin typeface="Times New Roman" panose="02020603050405020304" pitchFamily="18" charset="0"/>
                <a:cs typeface="Times New Roman" panose="02020603050405020304" pitchFamily="18" charset="0"/>
              </a:rPr>
              <a:t>kesin teminat </a:t>
            </a:r>
            <a:r>
              <a:rPr lang="tr-TR" altLang="tr-TR" sz="2200" u="sng" dirty="0">
                <a:solidFill>
                  <a:prstClr val="black"/>
                </a:solidFill>
                <a:latin typeface="Times New Roman" panose="02020603050405020304" pitchFamily="18" charset="0"/>
                <a:cs typeface="Times New Roman" panose="02020603050405020304" pitchFamily="18" charset="0"/>
              </a:rPr>
              <a:t>alınır. </a:t>
            </a:r>
          </a:p>
          <a:p>
            <a:pPr algn="just">
              <a:spcBef>
                <a:spcPct val="20000"/>
              </a:spcBef>
              <a:buClr>
                <a:srgbClr val="3891A7"/>
              </a:buClr>
              <a:buSzPct val="85000"/>
              <a:defRPr/>
            </a:pPr>
            <a:endParaRPr lang="tr-TR" altLang="tr-TR" sz="2200" b="1" u="sng" dirty="0">
              <a:solidFill>
                <a:prstClr val="black"/>
              </a:solidFill>
              <a:latin typeface="Times New Roman" panose="02020603050405020304" pitchFamily="18" charset="0"/>
              <a:cs typeface="Times New Roman" panose="02020603050405020304" pitchFamily="18" charset="0"/>
            </a:endParaRPr>
          </a:p>
          <a:p>
            <a:pPr marL="0" indent="0" algn="just">
              <a:spcBef>
                <a:spcPct val="20000"/>
              </a:spcBef>
              <a:buClr>
                <a:srgbClr val="3891A7"/>
              </a:buClr>
              <a:buSzPct val="85000"/>
              <a:buNone/>
              <a:defRPr/>
            </a:pPr>
            <a:r>
              <a:rPr lang="tr-TR" altLang="tr-TR" sz="2200" b="1" u="sng" dirty="0">
                <a:latin typeface="Times New Roman" panose="02020603050405020304" pitchFamily="18" charset="0"/>
                <a:ea typeface="Verdana" panose="020B0604030504040204" pitchFamily="34" charset="0"/>
                <a:cs typeface="Times New Roman" panose="02020603050405020304" pitchFamily="18" charset="0"/>
              </a:rPr>
              <a:t>Not:</a:t>
            </a:r>
            <a:r>
              <a:rPr lang="tr-TR" altLang="tr-TR" sz="2200" b="1" dirty="0">
                <a:latin typeface="Times New Roman" panose="02020603050405020304" pitchFamily="18" charset="0"/>
                <a:ea typeface="Verdana" panose="020B0604030504040204" pitchFamily="34" charset="0"/>
                <a:cs typeface="Times New Roman" panose="02020603050405020304" pitchFamily="18" charset="0"/>
              </a:rPr>
              <a:t> </a:t>
            </a:r>
            <a:r>
              <a:rPr lang="tr-TR" altLang="tr-TR" sz="2200" dirty="0">
                <a:solidFill>
                  <a:srgbClr val="C32D2E"/>
                </a:solidFill>
                <a:latin typeface="Times New Roman" panose="02020603050405020304" pitchFamily="18" charset="0"/>
                <a:ea typeface="Verdana" panose="020B0604030504040204" pitchFamily="34" charset="0"/>
                <a:cs typeface="Times New Roman" panose="02020603050405020304" pitchFamily="18" charset="0"/>
              </a:rPr>
              <a:t>(Hizmet alımı -yapım işlerinde)</a:t>
            </a:r>
            <a:r>
              <a:rPr lang="tr-TR" altLang="tr-TR" sz="2200" dirty="0">
                <a:solidFill>
                  <a:srgbClr val="FF0000"/>
                </a:solidFill>
                <a:latin typeface="Times New Roman" panose="02020603050405020304" pitchFamily="18" charset="0"/>
                <a:ea typeface="Verdana" panose="020B0604030504040204" pitchFamily="34" charset="0"/>
                <a:cs typeface="Times New Roman" panose="02020603050405020304" pitchFamily="18" charset="0"/>
              </a:rPr>
              <a:t>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a:t>
            </a:r>
            <a:r>
              <a:rPr lang="tr-TR" altLang="tr-TR" sz="2200" dirty="0">
                <a:solidFill>
                  <a:srgbClr val="000000"/>
                </a:solidFill>
                <a:latin typeface="Times New Roman" panose="02020603050405020304" pitchFamily="18" charset="0"/>
                <a:ea typeface="Verdana" panose="020B0604030504040204" pitchFamily="34" charset="0"/>
                <a:cs typeface="Times New Roman" panose="02020603050405020304" pitchFamily="18" charset="0"/>
              </a:rPr>
              <a:t>halenin sınır değerin altında olması halinde yaklaşık maliyetin </a:t>
            </a:r>
            <a:r>
              <a:rPr lang="tr-TR" altLang="tr-TR" sz="2200" u="sng" dirty="0">
                <a:solidFill>
                  <a:srgbClr val="C32D2E"/>
                </a:solidFill>
                <a:latin typeface="Times New Roman" panose="02020603050405020304" pitchFamily="18" charset="0"/>
                <a:ea typeface="Verdana" panose="020B0604030504040204" pitchFamily="34" charset="0"/>
                <a:cs typeface="Times New Roman" panose="02020603050405020304" pitchFamily="18" charset="0"/>
              </a:rPr>
              <a:t>%9 oranında kesin teminat alınır.</a:t>
            </a:r>
            <a:endParaRPr lang="tr-TR" altLang="tr-TR" sz="2200" b="1" dirty="0">
              <a:solidFill>
                <a:srgbClr val="C32D2E"/>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03869507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188889"/>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İhaleye Katılımda Yeterlik Kuralları</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Rectangle 3">
            <a:extLst>
              <a:ext uri="{FF2B5EF4-FFF2-40B4-BE49-F238E27FC236}">
                <a16:creationId xmlns:a16="http://schemas.microsoft.com/office/drawing/2014/main" id="{D8B986C6-D5B5-E646-8DD0-20B52EC7AB04}"/>
              </a:ext>
            </a:extLst>
          </p:cNvPr>
          <p:cNvSpPr txBox="1">
            <a:spLocks noChangeArrowheads="1"/>
          </p:cNvSpPr>
          <p:nvPr/>
        </p:nvSpPr>
        <p:spPr>
          <a:xfrm>
            <a:off x="0" y="3903090"/>
            <a:ext cx="9144000" cy="128671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tr-TR" altLang="tr-TR" sz="2200" dirty="0">
                <a:latin typeface="Times New Roman" panose="02020603050405020304" pitchFamily="18" charset="0"/>
                <a:cs typeface="Times New Roman" panose="02020603050405020304" pitchFamily="18" charset="0"/>
              </a:rPr>
              <a:t>İhale konusu işin niteliğine göre belirtilen bilgi veya belgelerden hangilerinin yeterlik değerlendirmesinde kullanılacağı, ihale dokümanında ve ihale veya ön yeterliğe ilişkin ilân veya davet belgelerinde belirtilir.</a:t>
            </a:r>
            <a:endParaRPr lang="tr-TR" altLang="tr-TR" sz="2200" b="1" dirty="0">
              <a:latin typeface="Times New Roman" panose="02020603050405020304" pitchFamily="18" charset="0"/>
              <a:cs typeface="Times New Roman" panose="02020603050405020304" pitchFamily="18" charset="0"/>
            </a:endParaRPr>
          </a:p>
        </p:txBody>
      </p:sp>
      <p:graphicFrame>
        <p:nvGraphicFramePr>
          <p:cNvPr id="6" name="Diyagram 5">
            <a:extLst>
              <a:ext uri="{FF2B5EF4-FFF2-40B4-BE49-F238E27FC236}">
                <a16:creationId xmlns:a16="http://schemas.microsoft.com/office/drawing/2014/main" id="{2FAF94DD-B94C-6640-9D11-558B92BFD49E}"/>
              </a:ext>
            </a:extLst>
          </p:cNvPr>
          <p:cNvGraphicFramePr/>
          <p:nvPr>
            <p:extLst>
              <p:ext uri="{D42A27DB-BD31-4B8C-83A1-F6EECF244321}">
                <p14:modId xmlns:p14="http://schemas.microsoft.com/office/powerpoint/2010/main" val="2392741055"/>
              </p:ext>
            </p:extLst>
          </p:nvPr>
        </p:nvGraphicFramePr>
        <p:xfrm>
          <a:off x="-152737" y="2065555"/>
          <a:ext cx="5076056" cy="1341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Resim 6"/>
          <p:cNvPicPr>
            <a:picLocks noChangeAspect="1"/>
          </p:cNvPicPr>
          <p:nvPr/>
        </p:nvPicPr>
        <p:blipFill>
          <a:blip r:embed="rId7"/>
          <a:stretch>
            <a:fillRect/>
          </a:stretch>
        </p:blipFill>
        <p:spPr>
          <a:xfrm>
            <a:off x="7966202" y="0"/>
            <a:ext cx="1177798" cy="1070164"/>
          </a:xfrm>
          <a:prstGeom prst="rect">
            <a:avLst/>
          </a:prstGeom>
        </p:spPr>
      </p:pic>
    </p:spTree>
    <p:extLst>
      <p:ext uri="{BB962C8B-B14F-4D97-AF65-F5344CB8AC3E}">
        <p14:creationId xmlns:p14="http://schemas.microsoft.com/office/powerpoint/2010/main" val="380082406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0"/>
            <a:ext cx="8277412"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Tekliflerin Hazırlanması Sunulması ve Açılması</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7" name="İçerik Yer Tutucusu 6">
            <a:extLst>
              <a:ext uri="{FF2B5EF4-FFF2-40B4-BE49-F238E27FC236}">
                <a16:creationId xmlns:a16="http://schemas.microsoft.com/office/drawing/2014/main" id="{9C504D97-96DA-4E44-847B-F2352F347F5D}"/>
              </a:ext>
            </a:extLst>
          </p:cNvPr>
          <p:cNvSpPr txBox="1">
            <a:spLocks/>
          </p:cNvSpPr>
          <p:nvPr/>
        </p:nvSpPr>
        <p:spPr>
          <a:xfrm>
            <a:off x="0" y="581891"/>
            <a:ext cx="9144000" cy="53493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tr-TR" altLang="tr-TR" sz="2200" dirty="0">
                <a:latin typeface="Times New Roman" panose="02020603050405020304" pitchFamily="18" charset="0"/>
                <a:cs typeface="Times New Roman" panose="02020603050405020304" pitchFamily="18" charset="0"/>
              </a:rPr>
              <a:t>Teklif ekini oluşturan bütün belgeler tek bir zarfa konulur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Teklif mektubu ve geçici teminat da dahil olmak üzere ihaleye katılabilme şartı olarak </a:t>
            </a:r>
            <a:r>
              <a:rPr lang="tr-TR" altLang="tr-TR" sz="2200" b="1" u="sng" dirty="0">
                <a:solidFill>
                  <a:srgbClr val="C32D2E"/>
                </a:solidFill>
                <a:latin typeface="Times New Roman" panose="02020603050405020304" pitchFamily="18" charset="0"/>
                <a:ea typeface="Verdana" panose="020B0604030504040204" pitchFamily="34" charset="0"/>
                <a:cs typeface="Times New Roman" panose="02020603050405020304" pitchFamily="18" charset="0"/>
              </a:rPr>
              <a:t>istenilen bütün belgeler bir zarfa veya pakete </a:t>
            </a:r>
            <a:r>
              <a:rPr lang="tr-TR" altLang="tr-TR" sz="2200" b="1" u="sng" dirty="0" smtClean="0">
                <a:solidFill>
                  <a:srgbClr val="C32D2E"/>
                </a:solidFill>
                <a:latin typeface="Times New Roman" panose="02020603050405020304" pitchFamily="18" charset="0"/>
                <a:ea typeface="Verdana" panose="020B0604030504040204" pitchFamily="34" charset="0"/>
                <a:cs typeface="Times New Roman" panose="02020603050405020304" pitchFamily="18" charset="0"/>
              </a:rPr>
              <a:t>konulur </a:t>
            </a:r>
            <a:r>
              <a:rPr lang="tr-TR" altLang="tr-TR" sz="2200" i="1" dirty="0" smtClean="0">
                <a:latin typeface="Times New Roman" panose="02020603050405020304" pitchFamily="18" charset="0"/>
                <a:ea typeface="Verdana" panose="020B0604030504040204" pitchFamily="34" charset="0"/>
                <a:cs typeface="Times New Roman" panose="02020603050405020304" pitchFamily="18" charset="0"/>
              </a:rPr>
              <a:t>(aslı </a:t>
            </a:r>
            <a:r>
              <a:rPr lang="tr-TR" altLang="tr-TR" sz="2200" i="1" dirty="0">
                <a:latin typeface="Times New Roman" panose="02020603050405020304" pitchFamily="18" charset="0"/>
                <a:ea typeface="Verdana" panose="020B0604030504040204" pitchFamily="34" charset="0"/>
                <a:cs typeface="Times New Roman" panose="02020603050405020304" pitchFamily="18" charset="0"/>
              </a:rPr>
              <a:t>veya noter onaylı örnekleri veya aslı idarece görülmüştür diye şerh düşülen suretleri</a:t>
            </a:r>
            <a:r>
              <a:rPr lang="tr-TR" altLang="tr-TR" sz="2200" i="1" dirty="0" smtClean="0">
                <a:latin typeface="Times New Roman" panose="02020603050405020304" pitchFamily="18" charset="0"/>
                <a:ea typeface="Verdana" panose="020B0604030504040204" pitchFamily="34" charset="0"/>
                <a:cs typeface="Times New Roman" panose="02020603050405020304" pitchFamily="18" charset="0"/>
              </a:rPr>
              <a:t>). </a:t>
            </a:r>
          </a:p>
          <a:p>
            <a:pPr marL="0" indent="0" algn="just">
              <a:lnSpc>
                <a:spcPct val="100000"/>
              </a:lnSpc>
              <a:spcBef>
                <a:spcPts val="0"/>
              </a:spcBef>
              <a:buNone/>
            </a:pPr>
            <a:endParaRPr lang="tr-TR" altLang="tr-TR" sz="2200" b="1" i="1" u="sng"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a:p>
            <a:pPr marL="0" indent="0" algn="just">
              <a:lnSpc>
                <a:spcPct val="100000"/>
              </a:lnSpc>
              <a:spcBef>
                <a:spcPts val="0"/>
              </a:spcBef>
              <a:buNone/>
            </a:pPr>
            <a:r>
              <a:rPr lang="tr-TR" altLang="tr-TR" sz="2200" b="1" u="sng" dirty="0" smtClean="0">
                <a:solidFill>
                  <a:srgbClr val="C00000"/>
                </a:solidFill>
                <a:latin typeface="Times New Roman" panose="02020603050405020304" pitchFamily="18" charset="0"/>
                <a:cs typeface="Times New Roman" panose="02020603050405020304" pitchFamily="18" charset="0"/>
              </a:rPr>
              <a:t>İhaleye </a:t>
            </a:r>
            <a:r>
              <a:rPr lang="tr-TR" altLang="tr-TR" sz="2200" b="1" u="sng" dirty="0">
                <a:solidFill>
                  <a:srgbClr val="C00000"/>
                </a:solidFill>
                <a:latin typeface="Times New Roman" panose="02020603050405020304" pitchFamily="18" charset="0"/>
                <a:cs typeface="Times New Roman" panose="02020603050405020304" pitchFamily="18" charset="0"/>
              </a:rPr>
              <a:t>katılım ve yeterlik kriterlerine ilişkin sunulan belgelerin, Elektronik Kamu Alımları Platformu (EKAP)</a:t>
            </a:r>
            <a:r>
              <a:rPr lang="tr-TR" altLang="tr-TR" sz="2200" b="1" u="sng" dirty="0" smtClean="0">
                <a:solidFill>
                  <a:srgbClr val="C00000"/>
                </a:solidFill>
                <a:latin typeface="Times New Roman" panose="02020603050405020304" pitchFamily="18" charset="0"/>
                <a:cs typeface="Times New Roman" panose="02020603050405020304" pitchFamily="18" charset="0"/>
              </a:rPr>
              <a:t> </a:t>
            </a:r>
            <a:r>
              <a:rPr lang="tr-TR" altLang="tr-TR" sz="2200" b="1" u="sng" dirty="0">
                <a:solidFill>
                  <a:srgbClr val="C00000"/>
                </a:solidFill>
                <a:latin typeface="Times New Roman" panose="02020603050405020304" pitchFamily="18" charset="0"/>
                <a:cs typeface="Times New Roman" panose="02020603050405020304" pitchFamily="18" charset="0"/>
              </a:rPr>
              <a:t>üzerinden veya kamu kurum ve kuruluşları ile kamu kurumu niteliğindeki meslek kuruluşlarının internet sayfası üzerinden temin edilebilmesi ve teyidinin yapılabilmesi durumunda, bu belgeler için belgelerin sunuluş şekline ilişkin şartlar aranmaz</a:t>
            </a:r>
            <a:r>
              <a:rPr lang="tr-TR" altLang="tr-TR" sz="2200" b="1" u="sng" dirty="0" smtClean="0">
                <a:solidFill>
                  <a:srgbClr val="C0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tr-TR" altLang="tr-TR" sz="22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altLang="tr-TR" sz="2200" b="1" u="sng"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Zarfın üzerine</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isteklinin adı, soyadı veya ticaret unvanı, tebligata esas açık adresi, teklifin hangi işe ait olduğu ve ihaleyi yapan İdarenin açık adresi yazılır. </a:t>
            </a:r>
            <a:endPar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lnSpc>
                <a:spcPct val="100000"/>
              </a:lnSpc>
              <a:spcBef>
                <a:spcPts val="0"/>
              </a:spcBef>
              <a:buNone/>
            </a:pPr>
            <a:endParaRPr lang="tr-TR" altLang="tr-TR" sz="2200" dirty="0">
              <a:latin typeface="Times New Roman" panose="02020603050405020304" pitchFamily="18" charset="0"/>
              <a:ea typeface="Verdana" panose="020B0604030504040204" pitchFamily="34" charset="0"/>
              <a:cs typeface="Times New Roman" panose="02020603050405020304" pitchFamily="18" charset="0"/>
            </a:endParaRPr>
          </a:p>
          <a:p>
            <a:pPr marL="0" indent="0" algn="just">
              <a:lnSpc>
                <a:spcPct val="100000"/>
              </a:lnSpc>
              <a:spcBef>
                <a:spcPts val="0"/>
              </a:spcBef>
              <a:buNone/>
            </a:pPr>
            <a:r>
              <a:rPr lang="tr-TR" altLang="tr-TR" sz="2200" b="1" u="sng"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Zarfın yapıştırılan yeri</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istekli tarafından imzalanarak, mühürlenir veya kaşelenir.</a:t>
            </a:r>
          </a:p>
          <a:p>
            <a:pPr marL="0" indent="0"/>
            <a:endParaRPr lang="tr-TR" altLang="tr-TR" sz="1800" dirty="0">
              <a:latin typeface="Times New Roman" panose="02020603050405020304" pitchFamily="18" charset="0"/>
              <a:cs typeface="Times New Roman" panose="02020603050405020304" pitchFamily="18" charset="0"/>
            </a:endParaRPr>
          </a:p>
          <a:p>
            <a:pPr marL="0" indent="0">
              <a:buNone/>
            </a:pPr>
            <a:endParaRPr lang="tr-TR" altLang="tr-TR" sz="1800" dirty="0">
              <a:latin typeface="Times New Roman" panose="02020603050405020304" pitchFamily="18" charset="0"/>
              <a:cs typeface="Times New Roman" panose="02020603050405020304" pitchFamily="18" charset="0"/>
            </a:endParaRPr>
          </a:p>
          <a:p>
            <a:pPr marL="0" indent="0"/>
            <a:endParaRPr lang="tr-TR" alt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0508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Resim 2">
            <a:extLst>
              <a:ext uri="{FF2B5EF4-FFF2-40B4-BE49-F238E27FC236}">
                <a16:creationId xmlns:a16="http://schemas.microsoft.com/office/drawing/2014/main" id="{3491C2E6-B36B-B34B-A743-4C65E19503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4046" y="1651379"/>
            <a:ext cx="1319954" cy="8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975065"/>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İhale Dışı Bırakılacak Olanlar</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0" y="1402712"/>
            <a:ext cx="9143999" cy="5018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İflas eden ve tasfiye halinde </a:t>
            </a:r>
            <a:r>
              <a:rPr lang="tr-TR" altLang="tr-TR" sz="2200" dirty="0" smtClean="0">
                <a:latin typeface="Times New Roman" panose="02020603050405020304" pitchFamily="18" charset="0"/>
                <a:cs typeface="Times New Roman" panose="02020603050405020304" pitchFamily="18" charset="0"/>
              </a:rPr>
              <a:t>olanlar,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Sosyal güvenlik prim borcu </a:t>
            </a:r>
            <a:r>
              <a:rPr lang="tr-TR" altLang="tr-TR" sz="2200" dirty="0" smtClean="0">
                <a:latin typeface="Times New Roman" panose="02020603050405020304" pitchFamily="18" charset="0"/>
                <a:cs typeface="Times New Roman" panose="02020603050405020304" pitchFamily="18" charset="0"/>
              </a:rPr>
              <a:t>olanlar,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Vergi borcu </a:t>
            </a:r>
            <a:r>
              <a:rPr lang="tr-TR" altLang="tr-TR" sz="2200" dirty="0" smtClean="0">
                <a:latin typeface="Times New Roman" panose="02020603050405020304" pitchFamily="18" charset="0"/>
                <a:cs typeface="Times New Roman" panose="02020603050405020304" pitchFamily="18" charset="0"/>
              </a:rPr>
              <a:t>olanlar,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İhale tarihinden önceki 5 yıl içinde mesleki faaliyetinden dolayı hüküm </a:t>
            </a:r>
            <a:r>
              <a:rPr lang="tr-TR" altLang="tr-TR" sz="2200" dirty="0" smtClean="0">
                <a:latin typeface="Times New Roman" panose="02020603050405020304" pitchFamily="18" charset="0"/>
                <a:cs typeface="Times New Roman" panose="02020603050405020304" pitchFamily="18" charset="0"/>
              </a:rPr>
              <a:t>giyenler,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İhaleyi yapan idareye yaptığı iş sırasında iş ve meslek ahlakına aykırı hareket ettiği bu idare tarafından ispat </a:t>
            </a:r>
            <a:r>
              <a:rPr lang="tr-TR" altLang="tr-TR" sz="2200" dirty="0" smtClean="0">
                <a:latin typeface="Times New Roman" panose="02020603050405020304" pitchFamily="18" charset="0"/>
                <a:cs typeface="Times New Roman" panose="02020603050405020304" pitchFamily="18" charset="0"/>
              </a:rPr>
              <a:t>edilenler,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Kayıtlı bulunduğu oda tarafından mesleki faaliyetten men </a:t>
            </a:r>
            <a:r>
              <a:rPr lang="tr-TR" altLang="tr-TR" sz="2200" dirty="0" smtClean="0">
                <a:latin typeface="Times New Roman" panose="02020603050405020304" pitchFamily="18" charset="0"/>
                <a:cs typeface="Times New Roman" panose="02020603050405020304" pitchFamily="18" charset="0"/>
              </a:rPr>
              <a:t>edilenler,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Eksik, sahte veya yanıltıcı bilgi, belge </a:t>
            </a:r>
            <a:r>
              <a:rPr lang="tr-TR" altLang="tr-TR" sz="2200" dirty="0" smtClean="0">
                <a:latin typeface="Times New Roman" panose="02020603050405020304" pitchFamily="18" charset="0"/>
                <a:cs typeface="Times New Roman" panose="02020603050405020304" pitchFamily="18" charset="0"/>
              </a:rPr>
              <a:t>verenler,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smtClean="0">
                <a:latin typeface="Times New Roman" panose="02020603050405020304" pitchFamily="18" charset="0"/>
                <a:cs typeface="Times New Roman" panose="02020603050405020304" pitchFamily="18" charset="0"/>
              </a:rPr>
              <a:t>11’inci </a:t>
            </a:r>
            <a:r>
              <a:rPr lang="tr-TR" altLang="tr-TR" sz="2200" dirty="0">
                <a:latin typeface="Times New Roman" panose="02020603050405020304" pitchFamily="18" charset="0"/>
                <a:cs typeface="Times New Roman" panose="02020603050405020304" pitchFamily="18" charset="0"/>
              </a:rPr>
              <a:t>maddeye göre ihaleye katılamayacağı belirtildiği halde ihaleye </a:t>
            </a:r>
            <a:r>
              <a:rPr lang="tr-TR" altLang="tr-TR" sz="2200" dirty="0" smtClean="0">
                <a:latin typeface="Times New Roman" panose="02020603050405020304" pitchFamily="18" charset="0"/>
                <a:cs typeface="Times New Roman" panose="02020603050405020304" pitchFamily="18" charset="0"/>
              </a:rPr>
              <a:t>katılanlar,</a:t>
            </a:r>
            <a:endParaRPr lang="tr-TR" altLang="tr-TR" sz="2200" b="1" dirty="0">
              <a:latin typeface="Times New Roman" panose="02020603050405020304" pitchFamily="18" charset="0"/>
              <a:cs typeface="Times New Roman" panose="02020603050405020304" pitchFamily="18" charset="0"/>
            </a:endParaRPr>
          </a:p>
          <a:p>
            <a:pPr algn="just">
              <a:buClr>
                <a:srgbClr val="C00000"/>
              </a:buClr>
              <a:buFont typeface="Wingdings" panose="05000000000000000000" pitchFamily="2" charset="2"/>
              <a:buChar char="ü"/>
            </a:pPr>
            <a:r>
              <a:rPr lang="tr-TR" altLang="tr-TR" sz="2200" dirty="0" smtClean="0">
                <a:latin typeface="Times New Roman" panose="02020603050405020304" pitchFamily="18" charset="0"/>
                <a:cs typeface="Times New Roman" panose="02020603050405020304" pitchFamily="18" charset="0"/>
              </a:rPr>
              <a:t>17’nci </a:t>
            </a:r>
            <a:r>
              <a:rPr lang="tr-TR" altLang="tr-TR" sz="2200" dirty="0">
                <a:latin typeface="Times New Roman" panose="02020603050405020304" pitchFamily="18" charset="0"/>
                <a:cs typeface="Times New Roman" panose="02020603050405020304" pitchFamily="18" charset="0"/>
              </a:rPr>
              <a:t>madde sayıları yasak fiil ve davranışlarda </a:t>
            </a:r>
            <a:r>
              <a:rPr lang="tr-TR" altLang="tr-TR" sz="2200" dirty="0" smtClean="0">
                <a:latin typeface="Times New Roman" panose="02020603050405020304" pitchFamily="18" charset="0"/>
                <a:cs typeface="Times New Roman" panose="02020603050405020304" pitchFamily="18" charset="0"/>
              </a:rPr>
              <a:t>bulunanlar,</a:t>
            </a:r>
            <a:endParaRPr lang="tr-TR" altLang="tr-TR" sz="2200" b="1" dirty="0">
              <a:latin typeface="Times New Roman" panose="02020603050405020304" pitchFamily="18" charset="0"/>
              <a:cs typeface="Times New Roman" panose="02020603050405020304" pitchFamily="18" charset="0"/>
            </a:endParaRPr>
          </a:p>
        </p:txBody>
      </p:sp>
      <p:pic>
        <p:nvPicPr>
          <p:cNvPr id="5" name="Resim 1">
            <a:extLst>
              <a:ext uri="{FF2B5EF4-FFF2-40B4-BE49-F238E27FC236}">
                <a16:creationId xmlns:a16="http://schemas.microsoft.com/office/drawing/2014/main" id="{94F12554-E42D-8143-AEF5-1E148D019E9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34045" y="1244036"/>
            <a:ext cx="1101662" cy="65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029822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0" y="1188889"/>
            <a:ext cx="9144000" cy="427647"/>
          </a:xfrm>
        </p:spPr>
        <p:txBody>
          <a:bodyPr>
            <a:normAutofit/>
          </a:bodyPr>
          <a:lstStyle/>
          <a:p>
            <a:pPr lvl="0">
              <a:spcBef>
                <a:spcPct val="20000"/>
              </a:spcBef>
            </a:pPr>
            <a:r>
              <a:rPr lang="tr-TR" sz="2400" dirty="0" smtClean="0">
                <a:solidFill>
                  <a:srgbClr val="C00300"/>
                </a:solidFill>
                <a:latin typeface="Times New Roman" panose="02020603050405020304" pitchFamily="18" charset="0"/>
                <a:cs typeface="Times New Roman" panose="02020603050405020304" pitchFamily="18" charset="0"/>
              </a:rPr>
              <a:t>Hangi Yolu Ne Zaman Kullanmalıyız?</a:t>
            </a:r>
            <a:endParaRPr lang="tr-TR" sz="2400" dirty="0">
              <a:solidFill>
                <a:srgbClr val="C00300"/>
              </a:solidFill>
              <a:latin typeface="Times New Roman" panose="02020603050405020304" pitchFamily="18" charset="0"/>
              <a:cs typeface="Times New Roman" panose="02020603050405020304" pitchFamily="18" charset="0"/>
            </a:endParaRPr>
          </a:p>
        </p:txBody>
      </p:sp>
      <p:sp>
        <p:nvSpPr>
          <p:cNvPr id="6" name="Rectangle 3">
            <a:extLst>
              <a:ext uri="{FF2B5EF4-FFF2-40B4-BE49-F238E27FC236}">
                <a16:creationId xmlns:a16="http://schemas.microsoft.com/office/drawing/2014/main" id="{87149152-9026-AD44-BB57-6A5F139BE88B}"/>
              </a:ext>
            </a:extLst>
          </p:cNvPr>
          <p:cNvSpPr txBox="1">
            <a:spLocks noChangeArrowheads="1"/>
          </p:cNvSpPr>
          <p:nvPr/>
        </p:nvSpPr>
        <p:spPr>
          <a:xfrm>
            <a:off x="0" y="1842936"/>
            <a:ext cx="9144000" cy="293111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50000"/>
              </a:lnSpc>
              <a:buClr>
                <a:schemeClr val="tx1"/>
              </a:buClr>
              <a:buFont typeface="+mj-lt"/>
              <a:buAutoNum type="arabicPeriod"/>
              <a:defRPr/>
            </a:pPr>
            <a:r>
              <a:rPr lang="tr-TR" altLang="tr-TR" sz="2200" b="1" dirty="0">
                <a:latin typeface="Times New Roman" panose="02020603050405020304" pitchFamily="18" charset="0"/>
                <a:cs typeface="Times New Roman" panose="02020603050405020304" pitchFamily="18" charset="0"/>
              </a:rPr>
              <a:t>İhale </a:t>
            </a:r>
          </a:p>
          <a:p>
            <a:pPr lvl="1">
              <a:lnSpc>
                <a:spcPct val="150000"/>
              </a:lnSpc>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Açık İhale</a:t>
            </a:r>
          </a:p>
          <a:p>
            <a:pPr lvl="1">
              <a:lnSpc>
                <a:spcPct val="150000"/>
              </a:lnSpc>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Belli İstekliler arasında ihale</a:t>
            </a:r>
          </a:p>
          <a:p>
            <a:pPr lvl="1">
              <a:lnSpc>
                <a:spcPct val="150000"/>
              </a:lnSpc>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Pazarlık</a:t>
            </a:r>
          </a:p>
          <a:p>
            <a:pPr marL="457200" indent="-457200">
              <a:lnSpc>
                <a:spcPct val="150000"/>
              </a:lnSpc>
              <a:buClr>
                <a:schemeClr val="tx1"/>
              </a:buClr>
              <a:buFont typeface="+mj-lt"/>
              <a:buAutoNum type="arabicPeriod"/>
              <a:defRPr/>
            </a:pPr>
            <a:r>
              <a:rPr lang="tr-TR" altLang="tr-TR" sz="2200" b="1" dirty="0">
                <a:latin typeface="Times New Roman" panose="02020603050405020304" pitchFamily="18" charset="0"/>
                <a:cs typeface="Times New Roman" panose="02020603050405020304" pitchFamily="18" charset="0"/>
              </a:rPr>
              <a:t>Doğrudan </a:t>
            </a:r>
            <a:r>
              <a:rPr lang="tr-TR" altLang="tr-TR" sz="2200" b="1" dirty="0" smtClean="0">
                <a:latin typeface="Times New Roman" panose="02020603050405020304" pitchFamily="18" charset="0"/>
                <a:cs typeface="Times New Roman" panose="02020603050405020304" pitchFamily="18" charset="0"/>
              </a:rPr>
              <a:t>temin</a:t>
            </a:r>
            <a:endParaRPr lang="tr-TR" altLang="tr-TR" sz="2200" b="1" dirty="0">
              <a:latin typeface="Times New Roman" panose="02020603050405020304" pitchFamily="18" charset="0"/>
              <a:cs typeface="Times New Roman" panose="02020603050405020304" pitchFamily="18" charset="0"/>
            </a:endParaRPr>
          </a:p>
        </p:txBody>
      </p:sp>
      <p:grpSp>
        <p:nvGrpSpPr>
          <p:cNvPr id="8" name="Grup 7"/>
          <p:cNvGrpSpPr/>
          <p:nvPr/>
        </p:nvGrpSpPr>
        <p:grpSpPr>
          <a:xfrm>
            <a:off x="4312587" y="3422342"/>
            <a:ext cx="4026688" cy="2224366"/>
            <a:chOff x="866588" y="2145743"/>
            <a:chExt cx="7556593" cy="4265613"/>
          </a:xfrm>
        </p:grpSpPr>
        <p:pic>
          <p:nvPicPr>
            <p:cNvPr id="10" name="Picture 6" descr="B001G25">
              <a:extLst>
                <a:ext uri="{FF2B5EF4-FFF2-40B4-BE49-F238E27FC236}">
                  <a16:creationId xmlns:a16="http://schemas.microsoft.com/office/drawing/2014/main" id="{51E6A0D6-021C-2A4A-B323-CDC8B6E66F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588" y="2145743"/>
              <a:ext cx="3167062"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B001G26">
              <a:extLst>
                <a:ext uri="{FF2B5EF4-FFF2-40B4-BE49-F238E27FC236}">
                  <a16:creationId xmlns:a16="http://schemas.microsoft.com/office/drawing/2014/main" id="{483E447C-69DF-CE46-856F-5A4ABA165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5294" y="2145744"/>
              <a:ext cx="341788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B001G24">
              <a:extLst>
                <a:ext uri="{FF2B5EF4-FFF2-40B4-BE49-F238E27FC236}">
                  <a16:creationId xmlns:a16="http://schemas.microsoft.com/office/drawing/2014/main" id="{3EA36439-C739-3442-BC0F-C0B63C4A8D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3663" y="4233306"/>
              <a:ext cx="3313112"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Resim 12"/>
          <p:cNvPicPr>
            <a:picLocks noChangeAspect="1"/>
          </p:cNvPicPr>
          <p:nvPr/>
        </p:nvPicPr>
        <p:blipFill>
          <a:blip r:embed="rId5"/>
          <a:stretch>
            <a:fillRect/>
          </a:stretch>
        </p:blipFill>
        <p:spPr>
          <a:xfrm>
            <a:off x="7966202" y="0"/>
            <a:ext cx="1177798" cy="1070164"/>
          </a:xfrm>
          <a:prstGeom prst="rect">
            <a:avLst/>
          </a:prstGeom>
        </p:spPr>
      </p:pic>
    </p:spTree>
    <p:extLst>
      <p:ext uri="{BB962C8B-B14F-4D97-AF65-F5344CB8AC3E}">
        <p14:creationId xmlns:p14="http://schemas.microsoft.com/office/powerpoint/2010/main" val="25195040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0" y="1258072"/>
            <a:ext cx="9144000" cy="50526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defRPr/>
            </a:pPr>
            <a:r>
              <a:rPr lang="tr-TR" altLang="tr-TR" sz="2400" b="1" dirty="0">
                <a:solidFill>
                  <a:srgbClr val="C00300"/>
                </a:solidFill>
                <a:latin typeface="Times New Roman" panose="02020603050405020304" pitchFamily="18" charset="0"/>
                <a:cs typeface="Times New Roman" panose="02020603050405020304" pitchFamily="18" charset="0"/>
              </a:rPr>
              <a:t>Açık İhale Usulü</a:t>
            </a:r>
            <a:r>
              <a:rPr lang="tr-TR" altLang="tr-TR" sz="2400" b="1" dirty="0" smtClean="0">
                <a:solidFill>
                  <a:srgbClr val="C00300"/>
                </a:solidFill>
                <a:latin typeface="Times New Roman" panose="02020603050405020304" pitchFamily="18" charset="0"/>
                <a:cs typeface="Times New Roman" panose="02020603050405020304" pitchFamily="18" charset="0"/>
              </a:rPr>
              <a:t>:</a:t>
            </a:r>
          </a:p>
          <a:p>
            <a:pPr marL="0" indent="0">
              <a:lnSpc>
                <a:spcPct val="100000"/>
              </a:lnSpc>
              <a:spcBef>
                <a:spcPts val="0"/>
              </a:spcBef>
              <a:buNone/>
              <a:defRPr/>
            </a:pPr>
            <a:endParaRPr lang="tr-TR" altLang="tr-TR" sz="2200" dirty="0">
              <a:solidFill>
                <a:srgbClr val="C00300"/>
              </a:solidFill>
              <a:latin typeface="Times New Roman" panose="02020603050405020304" pitchFamily="18" charset="0"/>
              <a:cs typeface="Times New Roman" panose="02020603050405020304" pitchFamily="18" charset="0"/>
            </a:endParaRPr>
          </a:p>
          <a:p>
            <a:pPr>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Bütün isteklilerin teklif verebildiği usuldür.</a:t>
            </a:r>
            <a:endParaRPr lang="tr-TR" altLang="tr-TR" sz="2200" b="1" dirty="0">
              <a:latin typeface="Times New Roman" panose="02020603050405020304" pitchFamily="18" charset="0"/>
              <a:cs typeface="Times New Roman" panose="02020603050405020304" pitchFamily="18" charset="0"/>
            </a:endParaRPr>
          </a:p>
          <a:p>
            <a:pPr>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Tek bir isteklinin teklif vermesi durumunda da ihale gerçekleştirilebilir</a:t>
            </a:r>
            <a:r>
              <a:rPr lang="tr-TR" altLang="tr-TR" sz="2200" dirty="0" smtClean="0">
                <a:latin typeface="Times New Roman" panose="02020603050405020304" pitchFamily="18" charset="0"/>
                <a:cs typeface="Times New Roman" panose="02020603050405020304" pitchFamily="18" charset="0"/>
              </a:rPr>
              <a:t>.</a:t>
            </a:r>
          </a:p>
          <a:p>
            <a:pPr marL="0" indent="0">
              <a:lnSpc>
                <a:spcPct val="100000"/>
              </a:lnSpc>
              <a:spcBef>
                <a:spcPts val="0"/>
              </a:spcBef>
              <a:buClr>
                <a:srgbClr val="C00000"/>
              </a:buClr>
              <a:buNone/>
              <a:defRPr/>
            </a:pPr>
            <a:endParaRPr lang="tr-TR" altLang="tr-TR" sz="24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defRPr/>
            </a:pPr>
            <a:r>
              <a:rPr lang="tr-TR" altLang="tr-TR" sz="2400" b="1" dirty="0" smtClean="0">
                <a:solidFill>
                  <a:srgbClr val="C00000"/>
                </a:solidFill>
                <a:latin typeface="Times New Roman" panose="02020603050405020304" pitchFamily="18" charset="0"/>
                <a:cs typeface="Times New Roman" panose="02020603050405020304" pitchFamily="18" charset="0"/>
              </a:rPr>
              <a:t>Belli </a:t>
            </a:r>
            <a:r>
              <a:rPr lang="tr-TR" altLang="tr-TR" sz="2400" b="1" dirty="0">
                <a:solidFill>
                  <a:srgbClr val="C00000"/>
                </a:solidFill>
                <a:latin typeface="Times New Roman" panose="02020603050405020304" pitchFamily="18" charset="0"/>
                <a:cs typeface="Times New Roman" panose="02020603050405020304" pitchFamily="18" charset="0"/>
              </a:rPr>
              <a:t>İstekliler Arasında İhale Usulü</a:t>
            </a:r>
            <a:r>
              <a:rPr lang="tr-TR" altLang="tr-TR" sz="2400" b="1" dirty="0" smtClean="0">
                <a:solidFill>
                  <a:srgbClr val="C00000"/>
                </a:solidFill>
                <a:latin typeface="Times New Roman" panose="02020603050405020304" pitchFamily="18" charset="0"/>
                <a:cs typeface="Times New Roman" panose="02020603050405020304" pitchFamily="18" charset="0"/>
              </a:rPr>
              <a:t>:</a:t>
            </a:r>
          </a:p>
          <a:p>
            <a:pPr marL="0" indent="0" algn="just">
              <a:lnSpc>
                <a:spcPct val="100000"/>
              </a:lnSpc>
              <a:spcBef>
                <a:spcPts val="0"/>
              </a:spcBef>
              <a:buNone/>
              <a:defRPr/>
            </a:pPr>
            <a:endParaRPr lang="tr-TR" altLang="tr-TR" sz="2400" dirty="0">
              <a:solidFill>
                <a:srgbClr val="C00000"/>
              </a:solidFill>
              <a:latin typeface="Times New Roman" panose="02020603050405020304" pitchFamily="18" charset="0"/>
              <a:cs typeface="Times New Roman" panose="02020603050405020304" pitchFamily="18" charset="0"/>
            </a:endParaRPr>
          </a:p>
          <a:p>
            <a:pPr algn="just">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Yapılacak ön yeterlik değerlendirmesi sonucunda idarece davet edilen isteklilerin teklif verebildiği usuldür.</a:t>
            </a:r>
          </a:p>
          <a:p>
            <a:pPr algn="just">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Yapım işleri, hizmet ve mal alım ihalelerinden işin özelliğinin uzmanlık ve/veya ileri teknoloji gerektirmesi nedeniyle açık ihale usulünün uygulanamadığı işlerin ihalesi ile yaklaşık maliyeti eşik değerin yarısını aşan yapım işi ihaleleri bu usule göre yaptırılabilir.</a:t>
            </a:r>
            <a:endParaRPr lang="tr-TR" altLang="tr-TR" sz="2200" b="1" dirty="0">
              <a:latin typeface="Times New Roman" panose="02020603050405020304" pitchFamily="18" charset="0"/>
              <a:cs typeface="Times New Roman" panose="02020603050405020304" pitchFamily="18" charset="0"/>
            </a:endParaRPr>
          </a:p>
        </p:txBody>
      </p:sp>
      <p:sp>
        <p:nvSpPr>
          <p:cNvPr id="6" name="Unvan 1">
            <a:extLst>
              <a:ext uri="{FF2B5EF4-FFF2-40B4-BE49-F238E27FC236}">
                <a16:creationId xmlns:a16="http://schemas.microsoft.com/office/drawing/2014/main" id="{E4492274-C475-0F49-AFEE-1C7DB37EC480}"/>
              </a:ext>
            </a:extLst>
          </p:cNvPr>
          <p:cNvSpPr>
            <a:spLocks noGrp="1"/>
          </p:cNvSpPr>
          <p:nvPr>
            <p:ph type="title"/>
          </p:nvPr>
        </p:nvSpPr>
        <p:spPr>
          <a:xfrm>
            <a:off x="-2988" y="415785"/>
            <a:ext cx="9146988" cy="427647"/>
          </a:xfrm>
        </p:spPr>
        <p:txBody>
          <a:bodyPr>
            <a:normAutofit/>
          </a:bodyPr>
          <a:lstStyle/>
          <a:p>
            <a:pPr lvl="0">
              <a:spcBef>
                <a:spcPct val="20000"/>
              </a:spcBef>
            </a:pPr>
            <a:r>
              <a:rPr lang="tr-TR" altLang="tr-TR" sz="2400" dirty="0">
                <a:solidFill>
                  <a:srgbClr val="C00300"/>
                </a:solidFill>
                <a:latin typeface="Times New Roman" panose="02020603050405020304" pitchFamily="18" charset="0"/>
                <a:cs typeface="Times New Roman" panose="02020603050405020304" pitchFamily="18" charset="0"/>
              </a:rPr>
              <a:t>İhale Usulleri</a:t>
            </a:r>
            <a:endParaRPr lang="tr-TR" sz="2400" dirty="0">
              <a:solidFill>
                <a:srgbClr val="C003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04172182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0" y="1312238"/>
            <a:ext cx="9144000" cy="55475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spcAft>
                <a:spcPts val="1200"/>
              </a:spcAft>
              <a:buNone/>
              <a:defRPr/>
            </a:pPr>
            <a:r>
              <a:rPr lang="tr-TR" altLang="tr-TR" sz="2400" b="1" dirty="0">
                <a:solidFill>
                  <a:srgbClr val="C00000"/>
                </a:solidFill>
                <a:latin typeface="Times New Roman" panose="02020603050405020304" pitchFamily="18" charset="0"/>
                <a:cs typeface="Times New Roman" panose="02020603050405020304" pitchFamily="18" charset="0"/>
              </a:rPr>
              <a:t>Pazarlık Usulü:</a:t>
            </a:r>
          </a:p>
          <a:p>
            <a:pPr marL="284400" lvl="0" indent="-284400" algn="just">
              <a:lnSpc>
                <a:spcPct val="100000"/>
              </a:lnSpc>
              <a:spcBef>
                <a:spcPts val="0"/>
              </a:spcBef>
              <a:spcAft>
                <a:spcPts val="1200"/>
              </a:spcAft>
              <a:buFont typeface="+mj-lt"/>
              <a:buAutoNum type="alphaLcParenR"/>
              <a:defRPr/>
            </a:pPr>
            <a:r>
              <a:rPr lang="tr-TR" altLang="tr-TR" sz="2200" dirty="0" smtClean="0">
                <a:latin typeface="Times New Roman" panose="02020603050405020304" pitchFamily="18" charset="0"/>
                <a:cs typeface="Times New Roman" panose="02020603050405020304" pitchFamily="18" charset="0"/>
              </a:rPr>
              <a:t>Açık ihale usulü veya belli istekliler arasında ihale usulü ile yapılan ihale sonucunda teklif çıkmaması.</a:t>
            </a:r>
          </a:p>
          <a:p>
            <a:pPr marL="284400" indent="-284400" algn="just">
              <a:lnSpc>
                <a:spcPct val="100000"/>
              </a:lnSpc>
              <a:spcBef>
                <a:spcPts val="0"/>
              </a:spcBef>
              <a:buFont typeface="+mj-lt"/>
              <a:buAutoNum type="alphaLcParenR"/>
              <a:defRPr/>
            </a:pPr>
            <a:r>
              <a:rPr lang="tr-TR" sz="2200" dirty="0" smtClean="0">
                <a:latin typeface="Times New Roman" panose="02020603050405020304" pitchFamily="18" charset="0"/>
                <a:cs typeface="Times New Roman" panose="02020603050405020304" pitchFamily="18" charset="0"/>
              </a:rPr>
              <a:t>Doğal </a:t>
            </a:r>
            <a:r>
              <a:rPr lang="tr-TR" sz="2200" dirty="0">
                <a:latin typeface="Times New Roman" panose="02020603050405020304" pitchFamily="18" charset="0"/>
                <a:cs typeface="Times New Roman" panose="02020603050405020304" pitchFamily="18" charset="0"/>
              </a:rPr>
              <a:t>afetler, salgın hastalıklar, can veya mal kaybı tehlikesi gibi ani ve beklenmeyen veya  </a:t>
            </a:r>
            <a:r>
              <a:rPr lang="tr-TR" sz="1800" dirty="0">
                <a:latin typeface="Times New Roman" panose="02020603050405020304" pitchFamily="18" charset="0"/>
                <a:cs typeface="Times New Roman" panose="02020603050405020304" pitchFamily="18" charset="0"/>
              </a:rPr>
              <a:t>(Ek ibare: </a:t>
            </a:r>
            <a:r>
              <a:rPr lang="tr-TR" sz="1600" dirty="0">
                <a:latin typeface="Times New Roman" panose="02020603050405020304" pitchFamily="18" charset="0"/>
                <a:cs typeface="Times New Roman" panose="02020603050405020304" pitchFamily="18" charset="0"/>
              </a:rPr>
              <a:t>16/05/2018-7144/11 </a:t>
            </a:r>
            <a:r>
              <a:rPr lang="tr-TR" sz="1600" dirty="0" err="1">
                <a:latin typeface="Times New Roman" panose="02020603050405020304" pitchFamily="18" charset="0"/>
                <a:cs typeface="Times New Roman" panose="02020603050405020304" pitchFamily="18" charset="0"/>
              </a:rPr>
              <a:t>md.</a:t>
            </a:r>
            <a:r>
              <a:rPr lang="tr-TR" sz="1800" dirty="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 yapım tekniği açısından özellik arz eden veya yapı veya can ve mal güvenliğinin sağlanması açısından ivedilikle yapılması gerekliliği idarece belirlenen hallerde veyahut idare tarafından önceden öngörülemeyen olayların ortaya çıkması üzerine ihalenin ivedi olarak yapılmasının zorunlu olması.</a:t>
            </a:r>
          </a:p>
          <a:p>
            <a:pPr marL="284400" indent="-284400" algn="just">
              <a:lnSpc>
                <a:spcPct val="100000"/>
              </a:lnSpc>
              <a:spcBef>
                <a:spcPts val="0"/>
              </a:spcBef>
              <a:spcAft>
                <a:spcPts val="1200"/>
              </a:spcAft>
              <a:buFont typeface="+mj-lt"/>
              <a:buAutoNum type="alphaLcParenR"/>
              <a:defRPr/>
            </a:pPr>
            <a:r>
              <a:rPr lang="tr-TR" altLang="tr-TR" sz="2200" dirty="0" smtClean="0">
                <a:latin typeface="Times New Roman" panose="02020603050405020304" pitchFamily="18" charset="0"/>
                <a:cs typeface="Times New Roman" panose="02020603050405020304" pitchFamily="18" charset="0"/>
              </a:rPr>
              <a:t>Savunma </a:t>
            </a:r>
            <a:r>
              <a:rPr lang="tr-TR" altLang="tr-TR" sz="2200" dirty="0">
                <a:latin typeface="Times New Roman" panose="02020603050405020304" pitchFamily="18" charset="0"/>
                <a:cs typeface="Times New Roman" panose="02020603050405020304" pitchFamily="18" charset="0"/>
              </a:rPr>
              <a:t>ve güvenlikle ilgili özel durumların ortaya çıkması üzerine ihalenin ivedi olarak yapılmasının zorunlu olması. </a:t>
            </a:r>
          </a:p>
        </p:txBody>
      </p:sp>
      <p:sp>
        <p:nvSpPr>
          <p:cNvPr id="6" name="Unvan 1">
            <a:extLst>
              <a:ext uri="{FF2B5EF4-FFF2-40B4-BE49-F238E27FC236}">
                <a16:creationId xmlns:a16="http://schemas.microsoft.com/office/drawing/2014/main" id="{E4492274-C475-0F49-AFEE-1C7DB37EC480}"/>
              </a:ext>
            </a:extLst>
          </p:cNvPr>
          <p:cNvSpPr>
            <a:spLocks noGrp="1"/>
          </p:cNvSpPr>
          <p:nvPr>
            <p:ph type="title"/>
          </p:nvPr>
        </p:nvSpPr>
        <p:spPr>
          <a:xfrm>
            <a:off x="0" y="882838"/>
            <a:ext cx="9146988" cy="427647"/>
          </a:xfrm>
        </p:spPr>
        <p:txBody>
          <a:bodyPr>
            <a:normAutofit/>
          </a:bodyPr>
          <a:lstStyle/>
          <a:p>
            <a:pPr lvl="0">
              <a:spcBef>
                <a:spcPct val="20000"/>
              </a:spcBef>
            </a:pPr>
            <a:r>
              <a:rPr lang="tr-TR" altLang="tr-TR" sz="2400" dirty="0">
                <a:solidFill>
                  <a:srgbClr val="C00300"/>
                </a:solidFill>
                <a:latin typeface="Times New Roman" panose="02020603050405020304" pitchFamily="18" charset="0"/>
                <a:cs typeface="Times New Roman" panose="02020603050405020304" pitchFamily="18" charset="0"/>
              </a:rPr>
              <a:t>İhale Usulleri</a:t>
            </a:r>
            <a:endParaRPr lang="tr-TR" sz="2400" dirty="0">
              <a:solidFill>
                <a:srgbClr val="C003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80343775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0" y="771239"/>
            <a:ext cx="9144000" cy="427647"/>
          </a:xfrm>
        </p:spPr>
        <p:txBody>
          <a:bodyPr>
            <a:normAutofit/>
          </a:bodyPr>
          <a:lstStyle/>
          <a:p>
            <a:pPr lvl="0">
              <a:spcBef>
                <a:spcPct val="20000"/>
              </a:spcBef>
            </a:pPr>
            <a:r>
              <a:rPr lang="tr-TR" sz="2400" dirty="0" smtClean="0">
                <a:solidFill>
                  <a:srgbClr val="C00300"/>
                </a:solidFill>
                <a:latin typeface="Times New Roman" panose="02020603050405020304" pitchFamily="18" charset="0"/>
                <a:cs typeface="Times New Roman" panose="02020603050405020304" pitchFamily="18" charset="0"/>
              </a:rPr>
              <a:t>İhale Usulleri</a:t>
            </a:r>
            <a:endParaRPr lang="tr-TR" sz="2400" dirty="0">
              <a:solidFill>
                <a:srgbClr val="C00300"/>
              </a:solidFill>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87149152-9026-AD44-BB57-6A5F139BE88B}"/>
              </a:ext>
            </a:extLst>
          </p:cNvPr>
          <p:cNvSpPr txBox="1">
            <a:spLocks noChangeArrowheads="1"/>
          </p:cNvSpPr>
          <p:nvPr/>
        </p:nvSpPr>
        <p:spPr>
          <a:xfrm>
            <a:off x="0" y="1616536"/>
            <a:ext cx="9144000" cy="50668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spcAft>
                <a:spcPts val="1200"/>
              </a:spcAft>
              <a:buNone/>
              <a:defRPr/>
            </a:pPr>
            <a:r>
              <a:rPr lang="tr-TR" altLang="tr-TR" sz="2400" b="1" dirty="0">
                <a:solidFill>
                  <a:srgbClr val="C00000"/>
                </a:solidFill>
                <a:latin typeface="Times New Roman" panose="02020603050405020304" pitchFamily="18" charset="0"/>
                <a:cs typeface="Times New Roman" panose="02020603050405020304" pitchFamily="18" charset="0"/>
              </a:rPr>
              <a:t>Pazarlık Usulü:</a:t>
            </a:r>
          </a:p>
          <a:p>
            <a:pPr marL="284400" indent="-284400" algn="just">
              <a:lnSpc>
                <a:spcPct val="150000"/>
              </a:lnSpc>
              <a:spcBef>
                <a:spcPts val="0"/>
              </a:spcBef>
              <a:spcAft>
                <a:spcPts val="1200"/>
              </a:spcAft>
              <a:buFont typeface="Georgia" panose="02040502050405020303" pitchFamily="18" charset="0"/>
              <a:buAutoNum type="alphaLcParenR" startAt="4"/>
            </a:pPr>
            <a:r>
              <a:rPr lang="tr-TR" altLang="tr-TR" sz="2200" dirty="0">
                <a:latin typeface="Times New Roman" panose="02020603050405020304" pitchFamily="18" charset="0"/>
                <a:cs typeface="Times New Roman" panose="02020603050405020304" pitchFamily="18" charset="0"/>
              </a:rPr>
              <a:t>İhalenin, araştırma ve geliştirme sürecine ihtiyaç gösteren ve seri üretime konu olmayan nitelikte </a:t>
            </a:r>
            <a:r>
              <a:rPr lang="tr-TR" altLang="tr-TR" sz="2200" dirty="0" smtClean="0">
                <a:latin typeface="Times New Roman" panose="02020603050405020304" pitchFamily="18" charset="0"/>
                <a:cs typeface="Times New Roman" panose="02020603050405020304" pitchFamily="18" charset="0"/>
              </a:rPr>
              <a:t>olması.</a:t>
            </a:r>
            <a:endParaRPr lang="tr-TR" altLang="tr-TR" sz="2200" dirty="0">
              <a:latin typeface="Times New Roman" panose="02020603050405020304" pitchFamily="18" charset="0"/>
              <a:cs typeface="Times New Roman" panose="02020603050405020304" pitchFamily="18" charset="0"/>
            </a:endParaRPr>
          </a:p>
          <a:p>
            <a:pPr marL="284400" indent="-284400" algn="just">
              <a:lnSpc>
                <a:spcPct val="150000"/>
              </a:lnSpc>
              <a:spcBef>
                <a:spcPts val="0"/>
              </a:spcBef>
              <a:spcAft>
                <a:spcPts val="1200"/>
              </a:spcAft>
              <a:buFont typeface="Georgia" panose="02040502050405020303" pitchFamily="18" charset="0"/>
              <a:buAutoNum type="alphaLcParenR" startAt="4"/>
            </a:pPr>
            <a:r>
              <a:rPr lang="tr-TR" altLang="tr-TR" sz="2200" dirty="0">
                <a:latin typeface="Times New Roman" panose="02020603050405020304" pitchFamily="18" charset="0"/>
                <a:cs typeface="Times New Roman" panose="02020603050405020304" pitchFamily="18" charset="0"/>
              </a:rPr>
              <a:t>İhale konusu mal veya hizmet alımları ile yapım işlerinin özgün nitelikte ve karmaşık olması nedeniyle teknik ve malî özelliklerinin gerekli olan netlikte </a:t>
            </a:r>
            <a:r>
              <a:rPr lang="tr-TR" altLang="tr-TR" sz="2200" dirty="0" smtClean="0">
                <a:latin typeface="Times New Roman" panose="02020603050405020304" pitchFamily="18" charset="0"/>
                <a:cs typeface="Times New Roman" panose="02020603050405020304" pitchFamily="18" charset="0"/>
              </a:rPr>
              <a:t>belirlenememesi.</a:t>
            </a:r>
            <a:endParaRPr lang="tr-TR" altLang="tr-TR" sz="2200" dirty="0">
              <a:latin typeface="Times New Roman" panose="02020603050405020304" pitchFamily="18" charset="0"/>
              <a:cs typeface="Times New Roman" panose="02020603050405020304" pitchFamily="18" charset="0"/>
            </a:endParaRPr>
          </a:p>
          <a:p>
            <a:pPr marL="284400" indent="-284400" algn="just">
              <a:lnSpc>
                <a:spcPct val="150000"/>
              </a:lnSpc>
              <a:spcBef>
                <a:spcPts val="0"/>
              </a:spcBef>
              <a:spcAft>
                <a:spcPts val="1200"/>
              </a:spcAft>
              <a:buFont typeface="Georgia" panose="02040502050405020303" pitchFamily="18" charset="0"/>
              <a:buAutoNum type="alphaLcParenR" startAt="4"/>
            </a:pPr>
            <a:r>
              <a:rPr lang="tr-TR" altLang="tr-TR" sz="2200" dirty="0">
                <a:latin typeface="Times New Roman" panose="02020603050405020304" pitchFamily="18" charset="0"/>
                <a:cs typeface="Times New Roman" panose="02020603050405020304" pitchFamily="18" charset="0"/>
              </a:rPr>
              <a:t>İdarelerin yaklaşık maliyeti </a:t>
            </a:r>
            <a:r>
              <a:rPr lang="tr-TR" altLang="tr-TR" sz="2200" dirty="0" smtClean="0">
                <a:solidFill>
                  <a:srgbClr val="C00000"/>
                </a:solidFill>
                <a:latin typeface="Times New Roman" panose="02020603050405020304" pitchFamily="18" charset="0"/>
                <a:cs typeface="Times New Roman" panose="02020603050405020304" pitchFamily="18" charset="0"/>
              </a:rPr>
              <a:t>728.072 </a:t>
            </a:r>
            <a:r>
              <a:rPr lang="tr-TR" altLang="tr-TR" sz="2200" dirty="0" smtClean="0">
                <a:latin typeface="Times New Roman" panose="02020603050405020304" pitchFamily="18" charset="0"/>
                <a:cs typeface="Times New Roman" panose="02020603050405020304" pitchFamily="18" charset="0"/>
              </a:rPr>
              <a:t>Türk </a:t>
            </a:r>
            <a:r>
              <a:rPr lang="tr-TR" altLang="tr-TR" sz="2200" dirty="0">
                <a:latin typeface="Times New Roman" panose="02020603050405020304" pitchFamily="18" charset="0"/>
                <a:cs typeface="Times New Roman" panose="02020603050405020304" pitchFamily="18" charset="0"/>
              </a:rPr>
              <a:t>Lirasına</a:t>
            </a:r>
            <a:r>
              <a:rPr lang="tr-TR" altLang="tr-TR" sz="2200" b="1" dirty="0">
                <a:latin typeface="Times New Roman" panose="02020603050405020304" pitchFamily="18" charset="0"/>
                <a:cs typeface="Times New Roman" panose="02020603050405020304" pitchFamily="18" charset="0"/>
              </a:rPr>
              <a:t> </a:t>
            </a:r>
            <a:r>
              <a:rPr lang="tr-TR" altLang="tr-TR" sz="2200" dirty="0">
                <a:solidFill>
                  <a:srgbClr val="C00300"/>
                </a:solidFill>
                <a:latin typeface="Times New Roman" panose="02020603050405020304" pitchFamily="18" charset="0"/>
                <a:cs typeface="Times New Roman" panose="02020603050405020304" pitchFamily="18" charset="0"/>
              </a:rPr>
              <a:t>(</a:t>
            </a:r>
            <a:r>
              <a:rPr lang="tr-TR" altLang="tr-TR" sz="2200" dirty="0" smtClean="0">
                <a:solidFill>
                  <a:srgbClr val="C00300"/>
                </a:solidFill>
                <a:latin typeface="Times New Roman" panose="02020603050405020304" pitchFamily="18" charset="0"/>
                <a:cs typeface="Times New Roman" panose="02020603050405020304" pitchFamily="18" charset="0"/>
              </a:rPr>
              <a:t>2</a:t>
            </a:r>
            <a:r>
              <a:rPr lang="tr-TR" altLang="tr-TR" sz="2200" dirty="0" smtClean="0">
                <a:solidFill>
                  <a:srgbClr val="C00000"/>
                </a:solidFill>
                <a:latin typeface="Times New Roman" panose="02020603050405020304" pitchFamily="18" charset="0"/>
                <a:cs typeface="Times New Roman" panose="02020603050405020304" pitchFamily="18" charset="0"/>
              </a:rPr>
              <a:t>022 </a:t>
            </a:r>
            <a:r>
              <a:rPr lang="tr-TR" altLang="tr-TR" sz="2200" dirty="0">
                <a:solidFill>
                  <a:srgbClr val="C00000"/>
                </a:solidFill>
                <a:latin typeface="Times New Roman" panose="02020603050405020304" pitchFamily="18" charset="0"/>
                <a:cs typeface="Times New Roman" panose="02020603050405020304" pitchFamily="18" charset="0"/>
              </a:rPr>
              <a:t>yılı) </a:t>
            </a:r>
            <a:r>
              <a:rPr lang="tr-TR" altLang="tr-TR" sz="2200" dirty="0" smtClean="0">
                <a:latin typeface="Times New Roman" panose="02020603050405020304" pitchFamily="18" charset="0"/>
                <a:cs typeface="Times New Roman" panose="02020603050405020304" pitchFamily="18" charset="0"/>
              </a:rPr>
              <a:t>kadar olan </a:t>
            </a:r>
            <a:r>
              <a:rPr lang="tr-TR" altLang="tr-TR" sz="2200" dirty="0">
                <a:latin typeface="Times New Roman" panose="02020603050405020304" pitchFamily="18" charset="0"/>
                <a:cs typeface="Times New Roman" panose="02020603050405020304" pitchFamily="18" charset="0"/>
              </a:rPr>
              <a:t>mamul mal, malzeme veya hizmet </a:t>
            </a:r>
            <a:r>
              <a:rPr lang="tr-TR" altLang="tr-TR" sz="2200" dirty="0" smtClean="0">
                <a:latin typeface="Times New Roman" panose="02020603050405020304" pitchFamily="18" charset="0"/>
                <a:cs typeface="Times New Roman" panose="02020603050405020304" pitchFamily="18" charset="0"/>
              </a:rPr>
              <a:t>alımları. </a:t>
            </a:r>
            <a:endParaRPr lang="tr-TR" altLang="tr-TR" sz="22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56732196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188889"/>
            <a:ext cx="9144000" cy="427647"/>
          </a:xfrm>
        </p:spPr>
        <p:txBody>
          <a:bodyPr/>
          <a:lstStyle/>
          <a:p>
            <a:r>
              <a:rPr lang="tr-TR" dirty="0" smtClean="0">
                <a:solidFill>
                  <a:srgbClr val="C00000"/>
                </a:solidFill>
              </a:rPr>
              <a:t> </a:t>
            </a:r>
            <a:r>
              <a:rPr lang="tr-TR" sz="2400" dirty="0" smtClean="0">
                <a:solidFill>
                  <a:srgbClr val="C00000"/>
                </a:solidFill>
                <a:latin typeface="Times New Roman" panose="02020603050405020304" pitchFamily="18" charset="0"/>
                <a:cs typeface="Times New Roman" panose="02020603050405020304" pitchFamily="18" charset="0"/>
              </a:rPr>
              <a:t>Pazarlık </a:t>
            </a:r>
            <a:r>
              <a:rPr lang="tr-TR" sz="2400" dirty="0" err="1" smtClean="0">
                <a:solidFill>
                  <a:srgbClr val="C00000"/>
                </a:solidFill>
                <a:latin typeface="Times New Roman" panose="02020603050405020304" pitchFamily="18" charset="0"/>
                <a:cs typeface="Times New Roman" panose="02020603050405020304" pitchFamily="18" charset="0"/>
              </a:rPr>
              <a:t>Usulu</a:t>
            </a:r>
            <a:r>
              <a:rPr lang="tr-TR" sz="2400" dirty="0" smtClean="0">
                <a:solidFill>
                  <a:srgbClr val="C00000"/>
                </a:solidFill>
                <a:latin typeface="Times New Roman" panose="02020603050405020304" pitchFamily="18" charset="0"/>
                <a:cs typeface="Times New Roman" panose="02020603050405020304" pitchFamily="18" charset="0"/>
              </a:rPr>
              <a:t> İhale Süreci</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0" y="1794991"/>
            <a:ext cx="9143999" cy="2831544"/>
          </a:xfrm>
          <a:prstGeom prst="rect">
            <a:avLst/>
          </a:prstGeom>
        </p:spPr>
        <p:txBody>
          <a:bodyPr wrap="square">
            <a:spAutoFit/>
          </a:bodyPr>
          <a:lstStyle/>
          <a:p>
            <a:r>
              <a:rPr lang="tr-TR" sz="2400" dirty="0" smtClean="0">
                <a:solidFill>
                  <a:srgbClr val="C00000"/>
                </a:solidFill>
                <a:latin typeface="Times New Roman" pitchFamily="18" charset="0"/>
                <a:cs typeface="Times New Roman" pitchFamily="18" charset="0"/>
              </a:rPr>
              <a:t>Birimlerin </a:t>
            </a:r>
            <a:r>
              <a:rPr lang="tr-TR" sz="2400" dirty="0" err="1">
                <a:solidFill>
                  <a:srgbClr val="C00000"/>
                </a:solidFill>
                <a:latin typeface="Times New Roman" pitchFamily="18" charset="0"/>
                <a:cs typeface="Times New Roman" pitchFamily="18" charset="0"/>
              </a:rPr>
              <a:t>Satınalma</a:t>
            </a:r>
            <a:r>
              <a:rPr lang="tr-TR" sz="2400" dirty="0">
                <a:solidFill>
                  <a:srgbClr val="C00000"/>
                </a:solidFill>
                <a:latin typeface="Times New Roman" pitchFamily="18" charset="0"/>
                <a:cs typeface="Times New Roman" pitchFamily="18" charset="0"/>
              </a:rPr>
              <a:t> </a:t>
            </a:r>
            <a:r>
              <a:rPr lang="tr-TR" sz="2400" dirty="0" smtClean="0">
                <a:solidFill>
                  <a:srgbClr val="C00000"/>
                </a:solidFill>
                <a:latin typeface="Times New Roman" pitchFamily="18" charset="0"/>
                <a:cs typeface="Times New Roman" pitchFamily="18" charset="0"/>
              </a:rPr>
              <a:t>Talebi</a:t>
            </a:r>
          </a:p>
          <a:p>
            <a:pPr algn="just"/>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a:latin typeface="Times New Roman" pitchFamily="18" charset="0"/>
                <a:cs typeface="Times New Roman" pitchFamily="18" charset="0"/>
              </a:rPr>
              <a:t>Birimler, kanunlar ile kendilerine verilen görev ve sorumlulukları yerine getirmek amacıyla ihtiyaç duydukları mal ve hizmetleri temin etmek maksadıyla satın alma talebinde bulunurlar. Malzeme veya hizmet isteğinde bulunan birim tarafından; satın alma istek yazıları, talep edilen malzeme veya hizmetin ayrıntısı, yetkili makamdan alınmış Olur, Teknik Şartname ve varsa malzemenin numunesi gönderilir.</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407488958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4" name="TextBox 6">
            <a:extLst>
              <a:ext uri="{FF2B5EF4-FFF2-40B4-BE49-F238E27FC236}">
                <a16:creationId xmlns:a16="http://schemas.microsoft.com/office/drawing/2014/main" id="{DCC9457D-275E-402E-A5CE-2F38806AABA8}"/>
              </a:ext>
            </a:extLst>
          </p:cNvPr>
          <p:cNvSpPr txBox="1"/>
          <p:nvPr/>
        </p:nvSpPr>
        <p:spPr>
          <a:xfrm>
            <a:off x="0" y="1813757"/>
            <a:ext cx="9143999" cy="3216265"/>
          </a:xfrm>
          <a:prstGeom prst="rect">
            <a:avLst/>
          </a:prstGeom>
          <a:noFill/>
        </p:spPr>
        <p:txBody>
          <a:bodyPr wrap="square" rtlCol="0">
            <a:spAutoFit/>
          </a:bodyPr>
          <a:lstStyle/>
          <a:p>
            <a:pPr marL="540506" lvl="1" indent="-342900" algn="just">
              <a:spcAft>
                <a:spcPts val="600"/>
              </a:spcAft>
              <a:buClr>
                <a:srgbClr val="C00000"/>
              </a:buClr>
              <a:buSzTx/>
              <a:buFont typeface="Wingdings" panose="05000000000000000000" pitchFamily="2" charset="2"/>
              <a:buChar char="ü"/>
            </a:pPr>
            <a:r>
              <a:rPr lang="tr-TR" altLang="tr-TR" sz="2200" dirty="0" smtClean="0">
                <a:solidFill>
                  <a:srgbClr val="262626"/>
                </a:solidFill>
                <a:latin typeface="Times New Roman" panose="02020603050405020304" pitchFamily="18" charset="0"/>
                <a:cs typeface="Times New Roman" panose="02020603050405020304" pitchFamily="18" charset="0"/>
              </a:rPr>
              <a:t>4734 </a:t>
            </a:r>
            <a:r>
              <a:rPr lang="tr-TR" altLang="tr-TR" sz="2200" dirty="0">
                <a:solidFill>
                  <a:srgbClr val="262626"/>
                </a:solidFill>
                <a:latin typeface="Times New Roman" panose="02020603050405020304" pitchFamily="18" charset="0"/>
                <a:cs typeface="Times New Roman" panose="02020603050405020304" pitchFamily="18" charset="0"/>
              </a:rPr>
              <a:t>sayılı Kamu İhale Kanunu </a:t>
            </a:r>
            <a:r>
              <a:rPr lang="tr-TR" altLang="tr-TR" sz="2200" dirty="0" smtClean="0">
                <a:solidFill>
                  <a:srgbClr val="262626"/>
                </a:solidFill>
                <a:latin typeface="Times New Roman" panose="02020603050405020304" pitchFamily="18" charset="0"/>
                <a:cs typeface="Times New Roman" panose="02020603050405020304" pitchFamily="18" charset="0"/>
              </a:rPr>
              <a:t>İle Kamu Satın Alma Süreci,</a:t>
            </a:r>
          </a:p>
          <a:p>
            <a:pPr marL="540506" lvl="1" indent="-342900" algn="just">
              <a:spcAft>
                <a:spcPts val="600"/>
              </a:spcAft>
              <a:buClr>
                <a:srgbClr val="C00000"/>
              </a:buClr>
              <a:buSzTx/>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Temel İlkeler,</a:t>
            </a:r>
          </a:p>
          <a:p>
            <a:pPr marL="540506" lvl="1" indent="-342900" algn="just">
              <a:spcAft>
                <a:spcPts val="600"/>
              </a:spcAft>
              <a:buClr>
                <a:srgbClr val="C00000"/>
              </a:buClr>
              <a:buSzTx/>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İhtiyacın Karşılanma Yolları,</a:t>
            </a:r>
          </a:p>
          <a:p>
            <a:pPr marL="540506" lvl="1" indent="-342900" algn="just">
              <a:spcAft>
                <a:spcPts val="600"/>
              </a:spcAft>
              <a:buClr>
                <a:srgbClr val="C00000"/>
              </a:buClr>
              <a:buSzTx/>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İhale Komisyonu, Yaklaşık Maliyet, Teminatlar,</a:t>
            </a:r>
            <a:endParaRPr lang="tr-TR" sz="2200" dirty="0">
              <a:latin typeface="Times New Roman" panose="02020603050405020304" pitchFamily="18" charset="0"/>
              <a:cs typeface="Times New Roman" panose="02020603050405020304" pitchFamily="18" charset="0"/>
            </a:endParaRPr>
          </a:p>
          <a:p>
            <a:pPr marL="540506" lvl="1" indent="-342900" algn="just">
              <a:spcAft>
                <a:spcPts val="600"/>
              </a:spcAft>
              <a:buClr>
                <a:srgbClr val="C00000"/>
              </a:buClr>
              <a:buSzTx/>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Tekliflerin </a:t>
            </a:r>
            <a:r>
              <a:rPr lang="tr-TR" altLang="tr-TR" sz="2200" dirty="0" smtClean="0">
                <a:latin typeface="Times New Roman" panose="02020603050405020304" pitchFamily="18" charset="0"/>
                <a:cs typeface="Times New Roman" panose="02020603050405020304" pitchFamily="18" charset="0"/>
              </a:rPr>
              <a:t>Hazırlanması, Sunulması, Açılması ve Değerlendirilmesi,</a:t>
            </a:r>
            <a:endParaRPr lang="tr-TR" sz="2200" dirty="0">
              <a:latin typeface="Times New Roman" panose="02020603050405020304" pitchFamily="18" charset="0"/>
              <a:cs typeface="Times New Roman" panose="02020603050405020304" pitchFamily="18" charset="0"/>
            </a:endParaRPr>
          </a:p>
          <a:p>
            <a:pPr marL="540506" lvl="1" indent="-342900" algn="just">
              <a:spcAft>
                <a:spcPts val="600"/>
              </a:spcAft>
              <a:buClr>
                <a:srgbClr val="C00000"/>
              </a:buClr>
              <a:buSzTx/>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İhale Sonucunun Bildirilmesi ve Sözleşme </a:t>
            </a:r>
            <a:r>
              <a:rPr lang="tr-TR" sz="2200" dirty="0">
                <a:latin typeface="Times New Roman" panose="02020603050405020304" pitchFamily="18" charset="0"/>
                <a:cs typeface="Times New Roman" panose="02020603050405020304" pitchFamily="18" charset="0"/>
              </a:rPr>
              <a:t>Y</a:t>
            </a:r>
            <a:r>
              <a:rPr lang="tr-TR" sz="2200" dirty="0" smtClean="0">
                <a:latin typeface="Times New Roman" panose="02020603050405020304" pitchFamily="18" charset="0"/>
                <a:cs typeface="Times New Roman" panose="02020603050405020304" pitchFamily="18" charset="0"/>
              </a:rPr>
              <a:t>önetimi</a:t>
            </a:r>
          </a:p>
          <a:p>
            <a:pPr marL="197606" lvl="1" algn="just">
              <a:spcAft>
                <a:spcPts val="600"/>
              </a:spcAft>
              <a:buClr>
                <a:srgbClr val="C00000"/>
              </a:buClr>
              <a:buSzTx/>
            </a:pPr>
            <a:endParaRPr lang="tr-TR" altLang="tr-TR" dirty="0">
              <a:solidFill>
                <a:srgbClr val="262626"/>
              </a:solidFill>
              <a:latin typeface="Times New Roman" panose="02020603050405020304" pitchFamily="18" charset="0"/>
              <a:cs typeface="Times New Roman" panose="02020603050405020304" pitchFamily="18" charset="0"/>
            </a:endParaRPr>
          </a:p>
          <a:p>
            <a:pPr algn="just"/>
            <a:endParaRPr lang="tr-TR" b="1" dirty="0">
              <a:solidFill>
                <a:srgbClr val="C00000"/>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0" y="0"/>
            <a:ext cx="1177798" cy="1070164"/>
          </a:xfrm>
          <a:prstGeom prst="rect">
            <a:avLst/>
          </a:prstGeom>
        </p:spPr>
      </p:pic>
    </p:spTree>
    <p:extLst>
      <p:ext uri="{BB962C8B-B14F-4D97-AF65-F5344CB8AC3E}">
        <p14:creationId xmlns:p14="http://schemas.microsoft.com/office/powerpoint/2010/main" val="449632930"/>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73679"/>
            <a:ext cx="9144000"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 </a:t>
            </a:r>
            <a:r>
              <a:rPr lang="tr-TR" sz="2400" dirty="0" smtClean="0">
                <a:solidFill>
                  <a:srgbClr val="C00000"/>
                </a:solidFill>
                <a:latin typeface="Times New Roman" panose="02020603050405020304" pitchFamily="18" charset="0"/>
                <a:cs typeface="Times New Roman" panose="02020603050405020304" pitchFamily="18" charset="0"/>
              </a:rPr>
              <a:t>Usulünün </a:t>
            </a:r>
            <a:r>
              <a:rPr lang="tr-TR" sz="2400" dirty="0">
                <a:solidFill>
                  <a:srgbClr val="C00000"/>
                </a:solidFill>
                <a:latin typeface="Times New Roman" panose="02020603050405020304" pitchFamily="18" charset="0"/>
                <a:cs typeface="Times New Roman" panose="02020603050405020304" pitchFamily="18" charset="0"/>
              </a:rPr>
              <a:t>Belirlenmesi</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0" y="2413338"/>
            <a:ext cx="9143999" cy="1785104"/>
          </a:xfrm>
          <a:prstGeom prst="rect">
            <a:avLst/>
          </a:prstGeom>
        </p:spPr>
        <p:txBody>
          <a:bodyPr wrap="square">
            <a:spAutoFit/>
          </a:bodyPr>
          <a:lstStyle/>
          <a:p>
            <a:pPr algn="just"/>
            <a:r>
              <a:rPr lang="tr-TR" sz="2200" dirty="0">
                <a:latin typeface="Times New Roman" panose="02020603050405020304" pitchFamily="18" charset="0"/>
                <a:cs typeface="Times New Roman" panose="02020603050405020304" pitchFamily="18" charset="0"/>
              </a:rPr>
              <a:t/>
            </a:r>
            <a:br>
              <a:rPr lang="tr-TR" sz="2200" dirty="0">
                <a:latin typeface="Times New Roman" panose="02020603050405020304" pitchFamily="18" charset="0"/>
                <a:cs typeface="Times New Roman" panose="02020603050405020304" pitchFamily="18" charset="0"/>
              </a:rPr>
            </a:br>
            <a:r>
              <a:rPr lang="tr-TR" sz="2200" dirty="0">
                <a:latin typeface="Times New Roman" panose="02020603050405020304" pitchFamily="18" charset="0"/>
                <a:cs typeface="Times New Roman" panose="02020603050405020304" pitchFamily="18" charset="0"/>
              </a:rPr>
              <a:t>Öncelik Açık İhale Usulündedir. Ancak alımın niteliği, ivediliği, daha önce yapılan işlemler ve İdare tarafından öngörülemeyen durumların ortaya çıkması gibi nedenlerle Belli İstekliler Arasında İhale Usulü yada Pazarlık Usulü seçilebilir.</a:t>
            </a:r>
          </a:p>
        </p:txBody>
      </p:sp>
      <p:pic>
        <p:nvPicPr>
          <p:cNvPr id="5" name="Resim 4"/>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403023320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1" y="1282146"/>
            <a:ext cx="9143999"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Yaklaşık Maliyet</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1" y="2048591"/>
            <a:ext cx="9144000" cy="33801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Clr>
                <a:srgbClr val="C00000"/>
              </a:buClr>
              <a:buFont typeface="Wingdings" panose="05000000000000000000" pitchFamily="2" charset="2"/>
              <a:buChar char="ü"/>
            </a:pPr>
            <a:r>
              <a:rPr lang="tr-TR" altLang="tr-TR" sz="2200" dirty="0" smtClean="0">
                <a:latin typeface="Times New Roman" panose="02020603050405020304" pitchFamily="18" charset="0"/>
                <a:cs typeface="Times New Roman" panose="02020603050405020304" pitchFamily="18" charset="0"/>
              </a:rPr>
              <a:t>Mal veya hizmet alımları ile yapım işlerinin ihalesi yapılmadan önce idarece, her türlü fiyat araştırması yapılarak katma değer vergisi hariç olmak üzere yaklaşık maliyet belirlenir ve dayanaklarıyla birlikte bir hesap cetvelinde gösterilir.</a:t>
            </a:r>
          </a:p>
          <a:p>
            <a:pPr algn="just">
              <a:lnSpc>
                <a:spcPct val="100000"/>
              </a:lnSpc>
              <a:buClr>
                <a:srgbClr val="C00000"/>
              </a:buClr>
              <a:buFont typeface="Wingdings" panose="05000000000000000000" pitchFamily="2" charset="2"/>
              <a:buChar char="ü"/>
            </a:pPr>
            <a:endParaRPr lang="tr-TR" altLang="tr-TR" sz="2200" dirty="0" smtClean="0">
              <a:latin typeface="Times New Roman" panose="02020603050405020304" pitchFamily="18" charset="0"/>
              <a:cs typeface="Times New Roman" panose="02020603050405020304" pitchFamily="18" charset="0"/>
            </a:endParaRPr>
          </a:p>
          <a:p>
            <a:pPr algn="just">
              <a:lnSpc>
                <a:spcPct val="100000"/>
              </a:lnSpc>
              <a:spcBef>
                <a:spcPct val="20000"/>
              </a:spcBef>
              <a:buClr>
                <a:srgbClr val="C00000"/>
              </a:buClr>
              <a:buSzPct val="85000"/>
              <a:buFont typeface="Wingdings" panose="05000000000000000000" pitchFamily="2" charset="2"/>
              <a:buChar char="ü"/>
              <a:defRPr/>
            </a:pPr>
            <a:r>
              <a:rPr lang="tr-TR" altLang="tr-TR" sz="2200" dirty="0" smtClean="0">
                <a:solidFill>
                  <a:prstClr val="black"/>
                </a:solidFill>
                <a:latin typeface="Times New Roman" panose="02020603050405020304" pitchFamily="18" charset="0"/>
                <a:cs typeface="Times New Roman" panose="02020603050405020304" pitchFamily="18" charset="0"/>
              </a:rPr>
              <a:t>Yaklaşık maliyete ihale ve ön yeterlik ilanlarında yer verilmez, isteklilere veya ihale süreci ile resmi ilişki olmayan </a:t>
            </a:r>
            <a:r>
              <a:rPr lang="tr-TR" altLang="tr-TR" sz="2200" b="1" dirty="0" smtClean="0">
                <a:solidFill>
                  <a:srgbClr val="C00000"/>
                </a:solidFill>
                <a:latin typeface="Times New Roman" panose="02020603050405020304" pitchFamily="18" charset="0"/>
                <a:cs typeface="Times New Roman" panose="02020603050405020304" pitchFamily="18" charset="0"/>
              </a:rPr>
              <a:t>diğer kişilere açıklanmaz.</a:t>
            </a:r>
            <a:endParaRPr lang="tr-TR" altLang="tr-TR" sz="2200" b="1" dirty="0">
              <a:solidFill>
                <a:srgbClr val="C00000"/>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stretch>
            <a:fillRect/>
          </a:stretch>
        </p:blipFill>
        <p:spPr>
          <a:xfrm>
            <a:off x="7966203" y="0"/>
            <a:ext cx="1177798" cy="1070164"/>
          </a:xfrm>
          <a:prstGeom prst="rect">
            <a:avLst/>
          </a:prstGeom>
        </p:spPr>
      </p:pic>
    </p:spTree>
    <p:extLst>
      <p:ext uri="{BB962C8B-B14F-4D97-AF65-F5344CB8AC3E}">
        <p14:creationId xmlns:p14="http://schemas.microsoft.com/office/powerpoint/2010/main" val="142409825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9101"/>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Yaklaşık Maliyeti  İlişkin  Fiyatların Tespitinde; </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4" name="İçerik Yer Tutucusu 6">
            <a:extLst>
              <a:ext uri="{FF2B5EF4-FFF2-40B4-BE49-F238E27FC236}">
                <a16:creationId xmlns:a16="http://schemas.microsoft.com/office/drawing/2014/main" id="{0CAE5F5A-E2FB-6E4D-8568-315923BF2F61}"/>
              </a:ext>
            </a:extLst>
          </p:cNvPr>
          <p:cNvSpPr txBox="1">
            <a:spLocks/>
          </p:cNvSpPr>
          <p:nvPr/>
        </p:nvSpPr>
        <p:spPr>
          <a:xfrm>
            <a:off x="0" y="550524"/>
            <a:ext cx="9144000" cy="6307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4400" indent="-284400" algn="just">
              <a:lnSpc>
                <a:spcPct val="100000"/>
              </a:lnSpc>
              <a:spcBef>
                <a:spcPts val="0"/>
              </a:spcBef>
              <a:spcAft>
                <a:spcPts val="1200"/>
              </a:spcAft>
              <a:buFont typeface="+mj-lt"/>
              <a:buAutoNum type="alphaLcParenR"/>
              <a:defRPr/>
            </a:pPr>
            <a:r>
              <a:rPr lang="tr-TR" altLang="tr-TR" sz="2200" dirty="0">
                <a:latin typeface="Times New Roman" panose="02020603050405020304" pitchFamily="18" charset="0"/>
                <a:cs typeface="Times New Roman" panose="02020603050405020304" pitchFamily="18" charset="0"/>
              </a:rPr>
              <a:t>Kamu kurum ve kuruluşlarınca işin niteliğine göre belirlenmiş fiyatlar, </a:t>
            </a:r>
          </a:p>
          <a:p>
            <a:pPr marL="284400" indent="-284400" algn="just">
              <a:lnSpc>
                <a:spcPct val="100000"/>
              </a:lnSpc>
              <a:spcBef>
                <a:spcPts val="0"/>
              </a:spcBef>
              <a:spcAft>
                <a:spcPts val="1200"/>
              </a:spcAft>
              <a:buFont typeface="+mj-lt"/>
              <a:buAutoNum type="alphaLcParenR"/>
              <a:defRPr/>
            </a:pPr>
            <a:r>
              <a:rPr lang="tr-TR" altLang="tr-TR" sz="2200" dirty="0">
                <a:latin typeface="Times New Roman" panose="02020603050405020304" pitchFamily="18" charset="0"/>
                <a:cs typeface="Times New Roman" panose="02020603050405020304" pitchFamily="18" charset="0"/>
              </a:rPr>
              <a:t>İhaleyi yapan idare veya diğer idarelerce gerçekleştirilmiş aynı veya benzer </a:t>
            </a:r>
            <a:r>
              <a:rPr lang="tr-TR" altLang="tr-TR" sz="2200" dirty="0" smtClean="0">
                <a:latin typeface="Times New Roman" panose="02020603050405020304" pitchFamily="18" charset="0"/>
                <a:cs typeface="Times New Roman" panose="02020603050405020304" pitchFamily="18" charset="0"/>
              </a:rPr>
              <a:t>işlerdeki </a:t>
            </a:r>
            <a:r>
              <a:rPr lang="tr-TR" altLang="tr-TR" sz="2200" dirty="0">
                <a:latin typeface="Times New Roman" panose="02020603050405020304" pitchFamily="18" charset="0"/>
                <a:cs typeface="Times New Roman" panose="02020603050405020304" pitchFamily="18" charset="0"/>
              </a:rPr>
              <a:t>fiyatlar, </a:t>
            </a:r>
          </a:p>
          <a:p>
            <a:pPr marL="284400" indent="-284400" algn="just">
              <a:lnSpc>
                <a:spcPct val="100000"/>
              </a:lnSpc>
              <a:spcBef>
                <a:spcPts val="0"/>
              </a:spcBef>
              <a:spcAft>
                <a:spcPts val="1200"/>
              </a:spcAft>
              <a:buFont typeface="+mj-lt"/>
              <a:buAutoNum type="alphaLcParenR"/>
              <a:defRPr/>
            </a:pPr>
            <a:r>
              <a:rPr lang="tr-TR" altLang="tr-TR" sz="2200" dirty="0">
                <a:latin typeface="Times New Roman" panose="02020603050405020304" pitchFamily="18" charset="0"/>
                <a:cs typeface="Times New Roman" panose="02020603050405020304" pitchFamily="18" charset="0"/>
              </a:rPr>
              <a:t>İlgili odalarca belirlenmiş fiyatlar,</a:t>
            </a:r>
          </a:p>
          <a:p>
            <a:pPr marL="284400" indent="-284400" algn="just">
              <a:lnSpc>
                <a:spcPct val="100000"/>
              </a:lnSpc>
              <a:spcBef>
                <a:spcPts val="0"/>
              </a:spcBef>
              <a:buFont typeface="+mj-lt"/>
              <a:buAutoNum type="alphaLcParenR"/>
              <a:defRPr/>
            </a:pPr>
            <a:r>
              <a:rPr lang="tr-TR" altLang="tr-TR" sz="2200" dirty="0">
                <a:latin typeface="Times New Roman" panose="02020603050405020304" pitchFamily="18" charset="0"/>
                <a:cs typeface="Times New Roman" panose="02020603050405020304" pitchFamily="18" charset="0"/>
              </a:rPr>
              <a:t>İhale konusu işi oluşturan iş kalemlerine veya gruplarına ilişkin olarak piyasadan yapılacak fiyat araştırması kapsamında elde edilecek fiyat tekliflerinin aritmetik ortalaması alınmak suretiyle ya da konusunda uzman bilirkişi ve ekspertizlerden soruşturularak oluşturulan fiyatlar,</a:t>
            </a:r>
          </a:p>
          <a:p>
            <a:pPr marL="284400" indent="-284400" algn="just">
              <a:lnSpc>
                <a:spcPct val="100000"/>
              </a:lnSpc>
              <a:spcBef>
                <a:spcPts val="0"/>
              </a:spcBef>
              <a:spcAft>
                <a:spcPts val="1200"/>
              </a:spcAft>
              <a:buFont typeface="+mj-lt"/>
              <a:buAutoNum type="alphaLcParenR"/>
              <a:defRPr/>
            </a:pPr>
            <a:r>
              <a:rPr lang="tr-TR" altLang="tr-TR" sz="2200" dirty="0">
                <a:latin typeface="Times New Roman" panose="02020603050405020304" pitchFamily="18" charset="0"/>
                <a:cs typeface="Times New Roman" panose="02020603050405020304" pitchFamily="18" charset="0"/>
              </a:rPr>
              <a:t>İhale konusu işe ilişkin olarak Bütçe Uygulama Talimatlarında ve/veya Sağlık Uygulama Tebliğinde yer alan fiyatlardan KDV veya farklı nitelikteki diğer giderler indirilmek suretiyle bulunan fiyatlar esas alınır.</a:t>
            </a:r>
          </a:p>
          <a:p>
            <a:pPr marL="0" indent="0" algn="just">
              <a:lnSpc>
                <a:spcPct val="100000"/>
              </a:lnSpc>
              <a:spcBef>
                <a:spcPts val="0"/>
              </a:spcBef>
              <a:spcAft>
                <a:spcPts val="1200"/>
              </a:spcAft>
              <a:buNone/>
              <a:defRPr/>
            </a:pPr>
            <a:r>
              <a:rPr lang="tr-TR" altLang="tr-TR" sz="2200" i="1" dirty="0">
                <a:latin typeface="Times New Roman" panose="02020603050405020304" pitchFamily="18" charset="0"/>
                <a:cs typeface="Times New Roman" panose="02020603050405020304" pitchFamily="18" charset="0"/>
              </a:rPr>
              <a:t>İdareler yaklaşık maliyete ilişkin fiyatların tespitinde, (a), (b), (c</a:t>
            </a:r>
            <a:r>
              <a:rPr lang="tr-TR" altLang="tr-TR" sz="2200" i="1" dirty="0" smtClean="0">
                <a:latin typeface="Times New Roman" panose="02020603050405020304" pitchFamily="18" charset="0"/>
                <a:cs typeface="Times New Roman" panose="02020603050405020304" pitchFamily="18" charset="0"/>
              </a:rPr>
              <a:t>), (ç) </a:t>
            </a:r>
            <a:r>
              <a:rPr lang="tr-TR" altLang="tr-TR" sz="2200" i="1" dirty="0">
                <a:latin typeface="Times New Roman" panose="02020603050405020304" pitchFamily="18" charset="0"/>
                <a:cs typeface="Times New Roman" panose="02020603050405020304" pitchFamily="18" charset="0"/>
              </a:rPr>
              <a:t>ve (d) bentlerinde belirtilen fiyatların birini, birkaçını veya tamamını herhangi bir öncelik sırası olmaksızın kullanabilirler.</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67698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471051"/>
            <a:ext cx="9144000" cy="427647"/>
          </a:xfrm>
        </p:spPr>
        <p:txBody>
          <a:bodyPr/>
          <a:lstStyle/>
          <a:p>
            <a:r>
              <a:rPr lang="tr-TR" dirty="0">
                <a:solidFill>
                  <a:srgbClr val="C00000"/>
                </a:solidFill>
              </a:rPr>
              <a:t> </a:t>
            </a:r>
            <a:r>
              <a:rPr lang="tr-TR" sz="2400" dirty="0">
                <a:solidFill>
                  <a:srgbClr val="C00000"/>
                </a:solidFill>
                <a:latin typeface="Times New Roman" panose="02020603050405020304" pitchFamily="18" charset="0"/>
                <a:cs typeface="Times New Roman" panose="02020603050405020304" pitchFamily="18" charset="0"/>
              </a:rPr>
              <a:t>İhale Onay Belgesi Düzenlenmesi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859340"/>
            <a:ext cx="9144000" cy="2739211"/>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İlgili satın almaya ilişkin İhale Onay Belgesi düzenlenerek Gerçekleştirme Görevlisi ve Harcama Yetkilisinin onayına sunulur</a:t>
            </a:r>
            <a:r>
              <a:rPr lang="tr-TR" sz="2200" dirty="0" smtClean="0">
                <a:latin typeface="Times New Roman" pitchFamily="18" charset="0"/>
                <a:cs typeface="Times New Roman" pitchFamily="18" charset="0"/>
              </a:rPr>
              <a:t>. Onay </a:t>
            </a:r>
            <a:r>
              <a:rPr lang="tr-TR" sz="2200" dirty="0">
                <a:latin typeface="Times New Roman" pitchFamily="18" charset="0"/>
                <a:cs typeface="Times New Roman" pitchFamily="18" charset="0"/>
              </a:rPr>
              <a:t>belgesinde, yapılacak olan alımın içeriği ile ilgili bilgiler, yaklaşık maliyeti, ilgili bütçe tertibi ve ödenek durumu, gerekçesiyle birlikte tespit edilen ihale usulü, fiyat farkı </a:t>
            </a:r>
            <a:r>
              <a:rPr lang="tr-TR" sz="2200" dirty="0" smtClean="0">
                <a:latin typeface="Times New Roman" pitchFamily="18" charset="0"/>
                <a:cs typeface="Times New Roman" pitchFamily="18" charset="0"/>
              </a:rPr>
              <a:t>ve avans </a:t>
            </a:r>
            <a:r>
              <a:rPr lang="tr-TR" sz="2200" dirty="0">
                <a:latin typeface="Times New Roman" pitchFamily="18" charset="0"/>
                <a:cs typeface="Times New Roman" pitchFamily="18" charset="0"/>
              </a:rPr>
              <a:t>ile ilgili bilgiler </a:t>
            </a:r>
            <a:r>
              <a:rPr lang="tr-TR" sz="2200" dirty="0" smtClean="0">
                <a:latin typeface="Times New Roman" pitchFamily="18" charset="0"/>
                <a:cs typeface="Times New Roman" pitchFamily="18" charset="0"/>
              </a:rPr>
              <a:t>ayrıntılı	 </a:t>
            </a:r>
            <a:r>
              <a:rPr lang="tr-TR" sz="2200" dirty="0" smtClean="0">
                <a:latin typeface="Times New Roman" pitchFamily="18" charset="0"/>
                <a:cs typeface="Times New Roman" pitchFamily="18" charset="0"/>
              </a:rPr>
              <a:t>bir şekilde belirtilir</a:t>
            </a:r>
            <a:r>
              <a:rPr lang="tr-TR" sz="2200" dirty="0">
                <a:latin typeface="Times New Roman" pitchFamily="18" charset="0"/>
                <a:cs typeface="Times New Roman" pitchFamily="18" charset="0"/>
              </a:rPr>
              <a:t>.</a:t>
            </a:r>
            <a:br>
              <a:rPr lang="tr-TR" sz="2200" dirty="0">
                <a:latin typeface="Times New Roman" pitchFamily="18" charset="0"/>
                <a:cs typeface="Times New Roman" pitchFamily="18" charset="0"/>
              </a:rPr>
            </a:br>
            <a:endParaRPr lang="tr-TR" sz="2200" dirty="0">
              <a:latin typeface="Times New Roman" pitchFamily="18" charset="0"/>
              <a:cs typeface="Times New Roman" pitchFamily="18" charset="0"/>
            </a:endParaRPr>
          </a:p>
          <a:p>
            <a:pPr algn="just"/>
            <a:r>
              <a:rPr lang="tr-TR" sz="2200" dirty="0" smtClean="0">
                <a:latin typeface="Times New Roman" pitchFamily="18" charset="0"/>
                <a:cs typeface="Times New Roman" pitchFamily="18" charset="0"/>
              </a:rPr>
              <a:t>İhale </a:t>
            </a:r>
            <a:r>
              <a:rPr lang="tr-TR" sz="2200" dirty="0">
                <a:latin typeface="Times New Roman" pitchFamily="18" charset="0"/>
                <a:cs typeface="Times New Roman" pitchFamily="18" charset="0"/>
              </a:rPr>
              <a:t>onayı alınır.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93458073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09079"/>
            <a:ext cx="9005776"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İhalenin Elektronik Kamu Alımları Platformuna (EKAP) Kaydı</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136339"/>
            <a:ext cx="9143999" cy="1723549"/>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Elektronik Kamu Alımları Platformundan (EKAP) ihale kayıt bilgileri girilerek İhale Kayıt Numarası alınır</a:t>
            </a:r>
            <a:r>
              <a:rPr lang="tr-TR" sz="2200" dirty="0" smtClean="0">
                <a:latin typeface="Times New Roman" pitchFamily="18" charset="0"/>
                <a:cs typeface="Times New Roman" pitchFamily="18" charset="0"/>
              </a:rPr>
              <a:t>. İhaleye </a:t>
            </a:r>
            <a:r>
              <a:rPr lang="tr-TR" sz="2200" dirty="0">
                <a:latin typeface="Times New Roman" pitchFamily="18" charset="0"/>
                <a:cs typeface="Times New Roman" pitchFamily="18" charset="0"/>
              </a:rPr>
              <a:t>ait İdari Şartname, Teknik Şartname, Sözleşme Tasarısı, Standart Formlar ve varsa diğer belgeler hazırlanarak İhale dokumanı oluşturulur, kontrol edilir ve onaylanır.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60018028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85691"/>
            <a:ext cx="8920716" cy="427647"/>
          </a:xfrm>
        </p:spPr>
        <p:txBody>
          <a:bodyPr/>
          <a:lstStyle/>
          <a:p>
            <a:r>
              <a:rPr lang="tr-TR" sz="2400" dirty="0">
                <a:solidFill>
                  <a:srgbClr val="C00000"/>
                </a:solidFill>
                <a:latin typeface="Times New Roman" pitchFamily="18" charset="0"/>
                <a:cs typeface="Times New Roman" pitchFamily="18" charset="0"/>
              </a:rPr>
              <a:t>İsteklilerin İhaleye Davet Edilmesi</a:t>
            </a:r>
            <a:endParaRPr lang="tr-TR" sz="2400" dirty="0"/>
          </a:p>
        </p:txBody>
      </p:sp>
      <p:sp>
        <p:nvSpPr>
          <p:cNvPr id="3" name="Dikdörtgen 2"/>
          <p:cNvSpPr/>
          <p:nvPr/>
        </p:nvSpPr>
        <p:spPr>
          <a:xfrm>
            <a:off x="0" y="2413338"/>
            <a:ext cx="9144000" cy="1785104"/>
          </a:xfrm>
          <a:prstGeom prst="rect">
            <a:avLst/>
          </a:prstGeom>
        </p:spPr>
        <p:txBody>
          <a:bodyPr wrap="square">
            <a:spAutoFit/>
          </a:bodyPr>
          <a:lstStyle/>
          <a:p>
            <a:pPr algn="just"/>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a:latin typeface="Times New Roman" pitchFamily="18" charset="0"/>
                <a:cs typeface="Times New Roman" pitchFamily="18" charset="0"/>
              </a:rPr>
              <a:t>(b), (c) ve (f) bentlerinde belirtilen hallerde ilan yapılması zorunlu </a:t>
            </a:r>
            <a:r>
              <a:rPr lang="tr-TR" sz="2200" dirty="0" smtClean="0">
                <a:latin typeface="Times New Roman" pitchFamily="18" charset="0"/>
                <a:cs typeface="Times New Roman" pitchFamily="18" charset="0"/>
              </a:rPr>
              <a:t>değildir. İlan </a:t>
            </a:r>
            <a:r>
              <a:rPr lang="tr-TR" sz="2200" dirty="0">
                <a:latin typeface="Times New Roman" pitchFamily="18" charset="0"/>
                <a:cs typeface="Times New Roman" pitchFamily="18" charset="0"/>
              </a:rPr>
              <a:t>yapılmayan hallerde en az üç istekli davet edilerek, yeterlik belgelerini ve fiyat tekliflerini birlikte vermeleri </a:t>
            </a:r>
            <a:r>
              <a:rPr lang="tr-TR" sz="2200" dirty="0" smtClean="0">
                <a:latin typeface="Times New Roman" pitchFamily="18" charset="0"/>
                <a:cs typeface="Times New Roman" pitchFamily="18" charset="0"/>
              </a:rPr>
              <a:t>istenir. İlan </a:t>
            </a:r>
            <a:r>
              <a:rPr lang="tr-TR" sz="2200" dirty="0">
                <a:latin typeface="Times New Roman" pitchFamily="18" charset="0"/>
                <a:cs typeface="Times New Roman" pitchFamily="18" charset="0"/>
              </a:rPr>
              <a:t>yapılmayan hallerde en az üç istekli davet edilir.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8327518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29977"/>
            <a:ext cx="9058940"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 Komisyonunun Oluşturulması</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389975"/>
            <a:ext cx="9144000" cy="3477875"/>
          </a:xfrm>
          <a:prstGeom prst="rect">
            <a:avLst/>
          </a:prstGeom>
        </p:spPr>
        <p:txBody>
          <a:bodyPr wrap="square">
            <a:spAutoFit/>
          </a:bodyPr>
          <a:lstStyle/>
          <a:p>
            <a:pPr algn="just"/>
            <a:r>
              <a:rPr lang="tr-TR" sz="2200" dirty="0">
                <a:latin typeface="Times New Roman" pitchFamily="18" charset="0"/>
                <a:cs typeface="Times New Roman" pitchFamily="18" charset="0"/>
              </a:rPr>
              <a:t> </a:t>
            </a:r>
            <a:br>
              <a:rPr lang="tr-TR" sz="2200" dirty="0">
                <a:latin typeface="Times New Roman" pitchFamily="18" charset="0"/>
                <a:cs typeface="Times New Roman" pitchFamily="18" charset="0"/>
              </a:rPr>
            </a:br>
            <a:r>
              <a:rPr lang="tr-TR" sz="2200" dirty="0">
                <a:latin typeface="Times New Roman" pitchFamily="18" charset="0"/>
                <a:cs typeface="Times New Roman" pitchFamily="18" charset="0"/>
              </a:rPr>
              <a:t>İhale yetkilisi, ihale ilanı ya da davet tarihini izleyen en geç üç gün içinde, biri başkan olmak üzere, ikisinin ihale konusu işin uzmanı olması şartıyla, ilgili idare personelinden en az dört kişinin ve muhasebe veya malî işlerden sorumlu bir personelin katılımıyla kurulacak en az beş ve tek sayıda kişiden oluşan ihale komisyonunu, yedek üyeler de dahil olmak üzere görevlendirir. Görevlendirme yazıları üyelere ve yedeklere tebliğ </a:t>
            </a:r>
            <a:r>
              <a:rPr lang="tr-TR" sz="2200" dirty="0" smtClean="0">
                <a:latin typeface="Times New Roman" pitchFamily="18" charset="0"/>
                <a:cs typeface="Times New Roman" pitchFamily="18" charset="0"/>
              </a:rPr>
              <a:t>edilir. Gerekli </a:t>
            </a:r>
            <a:r>
              <a:rPr lang="tr-TR" sz="2200" dirty="0">
                <a:latin typeface="Times New Roman" pitchFamily="18" charset="0"/>
                <a:cs typeface="Times New Roman" pitchFamily="18" charset="0"/>
              </a:rPr>
              <a:t>incelemeyi yapmalarını sağlamak amacıyla ihale işlem dosyasının birer örneği, ilân veya daveti izleyen üç gün içinde ihale komisyonu üyelerine verilir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EKAP’a</a:t>
            </a:r>
            <a:r>
              <a:rPr lang="tr-TR" sz="2200" dirty="0" smtClean="0">
                <a:latin typeface="Times New Roman" pitchFamily="18" charset="0"/>
                <a:cs typeface="Times New Roman" pitchFamily="18" charset="0"/>
              </a:rPr>
              <a:t> </a:t>
            </a:r>
            <a:r>
              <a:rPr lang="tr-TR" sz="2200" dirty="0">
                <a:latin typeface="Times New Roman" pitchFamily="18" charset="0"/>
                <a:cs typeface="Times New Roman" pitchFamily="18" charset="0"/>
              </a:rPr>
              <a:t>komisyon üyelerinin girişi yapılır.</a:t>
            </a:r>
          </a:p>
        </p:txBody>
      </p:sp>
      <p:pic>
        <p:nvPicPr>
          <p:cNvPr id="4" name="Resim 3"/>
          <p:cNvPicPr>
            <a:picLocks noChangeAspect="1"/>
          </p:cNvPicPr>
          <p:nvPr/>
        </p:nvPicPr>
        <p:blipFill>
          <a:blip r:embed="rId2"/>
          <a:stretch>
            <a:fillRect/>
          </a:stretch>
        </p:blipFill>
        <p:spPr>
          <a:xfrm>
            <a:off x="7966202" y="8556"/>
            <a:ext cx="1177798" cy="1070164"/>
          </a:xfrm>
          <a:prstGeom prst="rect">
            <a:avLst/>
          </a:prstGeom>
        </p:spPr>
      </p:pic>
    </p:spTree>
    <p:extLst>
      <p:ext uri="{BB962C8B-B14F-4D97-AF65-F5344CB8AC3E}">
        <p14:creationId xmlns:p14="http://schemas.microsoft.com/office/powerpoint/2010/main" val="145917528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879476"/>
            <a:ext cx="9143998"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Davet Edilen İsteklilere İhale Dosyası Satışı Yapılması</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1" y="2274838"/>
            <a:ext cx="9143998" cy="1384995"/>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İhale dokümanının posta veya kargo yoluyla satılması öngörülür ise bunun ilanda veya davet mektubunda belirtilmesi </a:t>
            </a:r>
            <a:r>
              <a:rPr lang="tr-TR" sz="2200" dirty="0" smtClean="0">
                <a:latin typeface="Times New Roman" pitchFamily="18" charset="0"/>
                <a:cs typeface="Times New Roman" pitchFamily="18" charset="0"/>
              </a:rPr>
              <a:t>gerekir. Bu </a:t>
            </a:r>
            <a:r>
              <a:rPr lang="tr-TR" sz="2200" dirty="0">
                <a:latin typeface="Times New Roman" pitchFamily="18" charset="0"/>
                <a:cs typeface="Times New Roman" pitchFamily="18" charset="0"/>
              </a:rPr>
              <a:t>durumda dokümanın postaya verildiği tarih, dokümanın satın alma tarihi olarak kabul edilecektir.</a:t>
            </a:r>
          </a:p>
        </p:txBody>
      </p:sp>
      <p:pic>
        <p:nvPicPr>
          <p:cNvPr id="4" name="Resim 3"/>
          <p:cNvPicPr>
            <a:picLocks noChangeAspect="1"/>
          </p:cNvPicPr>
          <p:nvPr/>
        </p:nvPicPr>
        <p:blipFill>
          <a:blip r:embed="rId2"/>
          <a:stretch>
            <a:fillRect/>
          </a:stretch>
        </p:blipFill>
        <p:spPr>
          <a:xfrm>
            <a:off x="7966201" y="-8316"/>
            <a:ext cx="1177798" cy="1070164"/>
          </a:xfrm>
          <a:prstGeom prst="rect">
            <a:avLst/>
          </a:prstGeom>
        </p:spPr>
      </p:pic>
    </p:spTree>
    <p:extLst>
      <p:ext uri="{BB962C8B-B14F-4D97-AF65-F5344CB8AC3E}">
        <p14:creationId xmlns:p14="http://schemas.microsoft.com/office/powerpoint/2010/main" val="23162106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847191"/>
            <a:ext cx="9000425"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Teklif Zarflarının Alınması ve İhale Komisyonuna Teslimi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274838"/>
            <a:ext cx="9143999" cy="1384995"/>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Süresi içinde teslim edilen zarflar için alındı belgesi düzenlenerek zarfı teslim edene </a:t>
            </a:r>
            <a:r>
              <a:rPr lang="tr-TR" sz="2200" dirty="0" smtClean="0">
                <a:latin typeface="Times New Roman" pitchFamily="18" charset="0"/>
                <a:cs typeface="Times New Roman" pitchFamily="18" charset="0"/>
              </a:rPr>
              <a:t>verilir. İdare </a:t>
            </a:r>
            <a:r>
              <a:rPr lang="tr-TR" sz="2200" dirty="0">
                <a:latin typeface="Times New Roman" pitchFamily="18" charset="0"/>
                <a:cs typeface="Times New Roman" pitchFamily="18" charset="0"/>
              </a:rPr>
              <a:t>tarafından teslim alınan bütün teklif zarfları, son başvuru veya ihale saatinde tutanak ile topluca ihale komisyonuna teslim edilir.</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15685849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869372"/>
            <a:ext cx="9048307"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İhalenin İlk Oturumu Tekliflerin Değerlendirilmesi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582077"/>
            <a:ext cx="9144000" cy="2400657"/>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Zarflar istekliler huzurunda, alınış sırasına göre açılır ve zarfın içinden çıkan belgeler kontrol edilerek isteklilerin belgelerinin eksik olup olmadığı kontrol edilir ve belge kontrol tutanağı </a:t>
            </a:r>
            <a:r>
              <a:rPr lang="tr-TR" sz="2200" dirty="0" smtClean="0">
                <a:latin typeface="Times New Roman" pitchFamily="18" charset="0"/>
                <a:cs typeface="Times New Roman" pitchFamily="18" charset="0"/>
              </a:rPr>
              <a:t>düzenlenir. İhalenin </a:t>
            </a:r>
            <a:r>
              <a:rPr lang="tr-TR" sz="2200" dirty="0">
                <a:latin typeface="Times New Roman" pitchFamily="18" charset="0"/>
                <a:cs typeface="Times New Roman" pitchFamily="18" charset="0"/>
              </a:rPr>
              <a:t>ilk oturumu kapatılarak, yeterliği tespit edilen isteklilerden, ilk fiyat tekliflerini aşmamak üzere ihale kararına esas olacak son yazılı fiyat teklifleri </a:t>
            </a:r>
            <a:r>
              <a:rPr lang="tr-TR" sz="2200" dirty="0" smtClean="0">
                <a:latin typeface="Times New Roman" pitchFamily="18" charset="0"/>
                <a:cs typeface="Times New Roman" pitchFamily="18" charset="0"/>
              </a:rPr>
              <a:t>istenir. Bu </a:t>
            </a:r>
            <a:r>
              <a:rPr lang="tr-TR" sz="2200" dirty="0">
                <a:latin typeface="Times New Roman" pitchFamily="18" charset="0"/>
                <a:cs typeface="Times New Roman" pitchFamily="18" charset="0"/>
              </a:rPr>
              <a:t>zaman zarfında isteklilere ait evraklar incelenir.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0522456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F0F671BB-07AF-8D4B-9C2D-FDBB884CA959}"/>
              </a:ext>
            </a:extLst>
          </p:cNvPr>
          <p:cNvSpPr txBox="1"/>
          <p:nvPr/>
        </p:nvSpPr>
        <p:spPr>
          <a:xfrm>
            <a:off x="0" y="2799336"/>
            <a:ext cx="9144000" cy="2831544"/>
          </a:xfrm>
          <a:prstGeom prst="rect">
            <a:avLst/>
          </a:prstGeom>
          <a:noFill/>
        </p:spPr>
        <p:txBody>
          <a:bodyPr wrap="square" rtlCol="0">
            <a:spAutoFit/>
          </a:bodyPr>
          <a:lstStyle/>
          <a:p>
            <a:pPr algn="just"/>
            <a:r>
              <a:rPr lang="tr-TR" sz="2200" dirty="0" smtClean="0">
                <a:latin typeface="Times New Roman" pitchFamily="18" charset="0"/>
                <a:cs typeface="Times New Roman" pitchFamily="18" charset="0"/>
              </a:rPr>
              <a:t>Madde 1- </a:t>
            </a:r>
          </a:p>
          <a:p>
            <a:pPr algn="just"/>
            <a:r>
              <a:rPr lang="tr-TR" sz="2200" dirty="0" smtClean="0">
                <a:latin typeface="Times New Roman" pitchFamily="18" charset="0"/>
                <a:cs typeface="Times New Roman" pitchFamily="18" charset="0"/>
              </a:rPr>
              <a:t>Bu </a:t>
            </a:r>
            <a:r>
              <a:rPr lang="tr-TR" sz="2200" dirty="0">
                <a:latin typeface="Times New Roman" pitchFamily="18" charset="0"/>
                <a:cs typeface="Times New Roman" pitchFamily="18" charset="0"/>
              </a:rPr>
              <a:t>Kanunun amacı, kamu hukukuna tâbi olan veya kamunun denetimi altında bulunan veyahut kamu kaynağı kullanan kamu kurum ve kuruluşlarının yapacakları ihalelerde uygulanacak esas ve usulleri belirlemektir.</a:t>
            </a:r>
          </a:p>
          <a:p>
            <a:pPr algn="just"/>
            <a:endParaRPr lang="tr-TR" sz="2400" dirty="0"/>
          </a:p>
          <a:p>
            <a:pPr lvl="0">
              <a:buClr>
                <a:srgbClr val="C00000"/>
              </a:buClr>
            </a:pPr>
            <a:endParaRPr lang="tr-TR" sz="2200" dirty="0" smtClean="0">
              <a:latin typeface="Times New Roman" panose="02020603050405020304" pitchFamily="18" charset="0"/>
              <a:cs typeface="Times New Roman" panose="02020603050405020304" pitchFamily="18" charset="0"/>
            </a:endParaRPr>
          </a:p>
          <a:p>
            <a:pPr>
              <a:buClr>
                <a:srgbClr val="C00000"/>
              </a:buClr>
            </a:pPr>
            <a:endParaRPr lang="tr-TR" sz="2200" dirty="0" smtClean="0">
              <a:latin typeface="Times New Roman" panose="02020603050405020304" pitchFamily="18" charset="0"/>
              <a:cs typeface="Times New Roman" panose="02020603050405020304" pitchFamily="18" charset="0"/>
            </a:endParaRPr>
          </a:p>
          <a:p>
            <a:pPr>
              <a:buClr>
                <a:srgbClr val="C00000"/>
              </a:buClr>
            </a:pPr>
            <a:endParaRPr lang="tr-TR" sz="2200" dirty="0">
              <a:latin typeface="Times New Roman" panose="02020603050405020304" pitchFamily="18" charset="0"/>
              <a:cs typeface="Times New Roman" panose="02020603050405020304" pitchFamily="18" charset="0"/>
            </a:endParaRPr>
          </a:p>
        </p:txBody>
      </p:sp>
      <p:sp>
        <p:nvSpPr>
          <p:cNvPr id="6" name="Dikdörtgen 5">
            <a:extLst>
              <a:ext uri="{FF2B5EF4-FFF2-40B4-BE49-F238E27FC236}">
                <a16:creationId xmlns:a16="http://schemas.microsoft.com/office/drawing/2014/main" id="{0E1A84CE-F645-0247-AFCB-493F7A326461}"/>
              </a:ext>
            </a:extLst>
          </p:cNvPr>
          <p:cNvSpPr/>
          <p:nvPr/>
        </p:nvSpPr>
        <p:spPr>
          <a:xfrm>
            <a:off x="0" y="1901917"/>
            <a:ext cx="8151709" cy="461665"/>
          </a:xfrm>
          <a:prstGeom prst="rect">
            <a:avLst/>
          </a:prstGeom>
        </p:spPr>
        <p:txBody>
          <a:bodyPr wrap="square">
            <a:spAutoFit/>
          </a:bodyPr>
          <a:lstStyle/>
          <a:p>
            <a:pPr>
              <a:defRPr/>
            </a:pPr>
            <a:r>
              <a:rPr lang="tr-TR" altLang="tr-TR" sz="2400" b="1" dirty="0">
                <a:solidFill>
                  <a:srgbClr val="C00000"/>
                </a:solidFill>
                <a:latin typeface="Times New Roman" panose="02020603050405020304" pitchFamily="18" charset="0"/>
                <a:ea typeface="+mj-ea"/>
                <a:cs typeface="Times New Roman" panose="02020603050405020304" pitchFamily="18" charset="0"/>
              </a:rPr>
              <a:t>4734 Sayılı Kanunun </a:t>
            </a:r>
            <a:r>
              <a:rPr lang="tr-TR" sz="2400" b="1" dirty="0" smtClean="0">
                <a:solidFill>
                  <a:srgbClr val="C00000"/>
                </a:solidFill>
                <a:latin typeface="Times New Roman" panose="02020603050405020304" pitchFamily="18" charset="0"/>
                <a:cs typeface="Times New Roman" panose="02020603050405020304" pitchFamily="18" charset="0"/>
              </a:rPr>
              <a:t>Amacı</a:t>
            </a:r>
            <a:endParaRPr lang="tr-TR" sz="2400" b="1" dirty="0">
              <a:solidFill>
                <a:srgbClr val="C00000"/>
              </a:solidFill>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3"/>
          <a:stretch>
            <a:fillRect/>
          </a:stretch>
        </p:blipFill>
        <p:spPr>
          <a:xfrm>
            <a:off x="0" y="0"/>
            <a:ext cx="1177798" cy="1070164"/>
          </a:xfrm>
          <a:prstGeom prst="rect">
            <a:avLst/>
          </a:prstGeom>
        </p:spPr>
      </p:pic>
    </p:spTree>
    <p:extLst>
      <p:ext uri="{BB962C8B-B14F-4D97-AF65-F5344CB8AC3E}">
        <p14:creationId xmlns:p14="http://schemas.microsoft.com/office/powerpoint/2010/main" val="256965811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66331"/>
            <a:ext cx="8947263"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İkinci Oturum Tekliflerin Değerlendirilmesi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1" y="2367631"/>
            <a:ext cx="9143999" cy="2739211"/>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İstekliler Son Fiyat Teklif Zarflarını, kendilerine bildirilen tarih ve saatte doğrudan ihale komisyonuna sunar. İhale komisyonu son teklifleri bir tutanakla isteklilerden teslim alır. Son yazılı fiyat teklifini sunmayan isteklilerin ilk teklifi, son teklifleri olarak kabul edilir. İsteklilerin son yazılı teklif fiyatları ile Yaklaşık Maliyet açıklanır. Bu işlemlere ilişkin hazırlanan tutanak ihale komisyonunca imzalanır. Bu aşamada; hiçbir teklifin reddine veya kabulüne karar verilmez. Teklifler değerlendirilmek üzere oturum kapatılır.</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75016321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849249"/>
            <a:ext cx="9144000"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 İhale Komisyonunun Teklif Fiyatlarının İncelenmesi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280154"/>
            <a:ext cx="9144000" cy="1723549"/>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Yapılan değerlendirme sonucunda ihale, ekonomik açıdan en avantajlı teklifi veren isteklinin üzerinde </a:t>
            </a:r>
            <a:r>
              <a:rPr lang="tr-TR" sz="2200" dirty="0" smtClean="0">
                <a:latin typeface="Times New Roman" pitchFamily="18" charset="0"/>
                <a:cs typeface="Times New Roman" pitchFamily="18" charset="0"/>
              </a:rPr>
              <a:t>bırakılır. En </a:t>
            </a:r>
            <a:r>
              <a:rPr lang="tr-TR" sz="2200" dirty="0">
                <a:latin typeface="Times New Roman" pitchFamily="18" charset="0"/>
                <a:cs typeface="Times New Roman" pitchFamily="18" charset="0"/>
              </a:rPr>
              <a:t>avantajlı teklifin </a:t>
            </a:r>
            <a:r>
              <a:rPr lang="tr-TR" sz="2200" dirty="0" smtClean="0">
                <a:latin typeface="Times New Roman" pitchFamily="18" charset="0"/>
                <a:cs typeface="Times New Roman" pitchFamily="18" charset="0"/>
              </a:rPr>
              <a:t>seçimi; Fiyat </a:t>
            </a:r>
            <a:r>
              <a:rPr lang="tr-TR" sz="2200" dirty="0">
                <a:latin typeface="Times New Roman" pitchFamily="18" charset="0"/>
                <a:cs typeface="Times New Roman" pitchFamily="18" charset="0"/>
              </a:rPr>
              <a:t>yönünden en düşük </a:t>
            </a:r>
            <a:r>
              <a:rPr lang="tr-TR" sz="2200" dirty="0" smtClean="0">
                <a:latin typeface="Times New Roman" pitchFamily="18" charset="0"/>
                <a:cs typeface="Times New Roman" pitchFamily="18" charset="0"/>
              </a:rPr>
              <a:t>teklif, Fiyat </a:t>
            </a:r>
            <a:r>
              <a:rPr lang="tr-TR" sz="2200" dirty="0">
                <a:latin typeface="Times New Roman" pitchFamily="18" charset="0"/>
                <a:cs typeface="Times New Roman" pitchFamily="18" charset="0"/>
              </a:rPr>
              <a:t>dışındaki unsurların da dikkate alınarak tespit edilen en avantajlı teklif</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412166932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616923"/>
            <a:ext cx="9144000"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 Komisyonu Kararının Onaya Sunulması</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062820"/>
            <a:ext cx="9143999" cy="3754874"/>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İhale kararları ihale yetkilisince onaylanmadan önce idare, ihale üzerinde kalan istekli ile ikinci en avantajlı teklifi sunan isteklinin 58 inci maddeye göre yasaklı olup olmadığını anılan maddeye göre teyit ettirerek buna ilişkin belgeyi ihale kararına eklemek zorundadır. İhale komisyonu gerekçeli kararını belirleyerek, ihale yetkilisinin onayına </a:t>
            </a:r>
            <a:r>
              <a:rPr lang="tr-TR" sz="2200" dirty="0" smtClean="0">
                <a:latin typeface="Times New Roman" pitchFamily="18" charset="0"/>
                <a:cs typeface="Times New Roman" pitchFamily="18" charset="0"/>
              </a:rPr>
              <a:t>sunar. Kararlarda </a:t>
            </a:r>
            <a:r>
              <a:rPr lang="tr-TR" sz="2200" dirty="0">
                <a:latin typeface="Times New Roman" pitchFamily="18" charset="0"/>
                <a:cs typeface="Times New Roman" pitchFamily="18" charset="0"/>
              </a:rPr>
              <a:t>isteklilerin adları veya ticaret unvanları, teklif edilen bedeller, ihalenin tarihi ve hangi istekli üzerine hangi gerekçelerle yapıldığı, ihale yapılmamış ise nedenleri </a:t>
            </a:r>
            <a:r>
              <a:rPr lang="tr-TR" sz="2200" dirty="0" smtClean="0">
                <a:latin typeface="Times New Roman" pitchFamily="18" charset="0"/>
                <a:cs typeface="Times New Roman" pitchFamily="18" charset="0"/>
              </a:rPr>
              <a:t>belirtilir. İhale </a:t>
            </a:r>
            <a:r>
              <a:rPr lang="tr-TR" sz="2200" dirty="0">
                <a:latin typeface="Times New Roman" pitchFamily="18" charset="0"/>
                <a:cs typeface="Times New Roman" pitchFamily="18" charset="0"/>
              </a:rPr>
              <a:t>yetkilisi, karar tarihini izleyen en geç beş iş günü içinde ihale kararını onaylar veya gerekçesini açıkça belirtmek suretiyle iptal eder.</a:t>
            </a:r>
            <a:br>
              <a:rPr lang="tr-TR" sz="2200" dirty="0">
                <a:latin typeface="Times New Roman" pitchFamily="18" charset="0"/>
                <a:cs typeface="Times New Roman" pitchFamily="18" charset="0"/>
              </a:rPr>
            </a:br>
            <a:endParaRPr lang="tr-TR" sz="2200" dirty="0">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92302277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566934"/>
            <a:ext cx="9144000" cy="427647"/>
          </a:xfrm>
        </p:spPr>
        <p:txBody>
          <a:bodyPr/>
          <a:lstStyle/>
          <a:p>
            <a:r>
              <a:rPr lang="tr-TR" dirty="0">
                <a:solidFill>
                  <a:srgbClr val="C00000"/>
                </a:solidFill>
              </a:rPr>
              <a:t> </a:t>
            </a:r>
            <a:r>
              <a:rPr lang="tr-TR" sz="2400" dirty="0">
                <a:solidFill>
                  <a:srgbClr val="C00000"/>
                </a:solidFill>
                <a:latin typeface="Times New Roman" panose="02020603050405020304" pitchFamily="18" charset="0"/>
                <a:cs typeface="Times New Roman" panose="02020603050405020304" pitchFamily="18" charset="0"/>
              </a:rPr>
              <a:t>İhale Komisyonu Kararının İsteklilere Bildirimi</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997839"/>
            <a:ext cx="9143999" cy="2400657"/>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Kesinleşen ihale kararı, ihale yetkilisi tarafından onaylandığı günü izleyen en geç üç gün içinde, ihale üzerinde bırakılan dahil, ihaleye teklif veren bütün isteklilere, alınan ihale komisyonu kararı ile birlikte </a:t>
            </a:r>
            <a:r>
              <a:rPr lang="tr-TR" sz="2200" dirty="0" smtClean="0">
                <a:latin typeface="Times New Roman" pitchFamily="18" charset="0"/>
                <a:cs typeface="Times New Roman" pitchFamily="18" charset="0"/>
              </a:rPr>
              <a:t>bildirilir. İhale </a:t>
            </a:r>
            <a:r>
              <a:rPr lang="tr-TR" sz="2200" dirty="0">
                <a:latin typeface="Times New Roman" pitchFamily="18" charset="0"/>
                <a:cs typeface="Times New Roman" pitchFamily="18" charset="0"/>
              </a:rPr>
              <a:t>sonucunun bütün isteklilere bildiriminden itibaren; 21 inci maddenin (b) ve (c) bentlerine göre yapılan ihalelerde beş gün, diğer hallerde ise on gün geçmedikçe sözleşme imzalanamaz.</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248969060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33168"/>
            <a:ext cx="8928708"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Sözleşmeye Davet</a:t>
            </a:r>
          </a:p>
        </p:txBody>
      </p:sp>
      <p:sp>
        <p:nvSpPr>
          <p:cNvPr id="3" name="Dikdörtgen 2"/>
          <p:cNvSpPr/>
          <p:nvPr/>
        </p:nvSpPr>
        <p:spPr>
          <a:xfrm>
            <a:off x="0" y="2486661"/>
            <a:ext cx="9144000" cy="2462213"/>
          </a:xfrm>
          <a:prstGeom prst="rect">
            <a:avLst/>
          </a:prstGeom>
        </p:spPr>
        <p:txBody>
          <a:bodyPr wrap="square">
            <a:spAutoFit/>
          </a:bodyPr>
          <a:lstStyle/>
          <a:p>
            <a:pPr algn="just"/>
            <a:r>
              <a:rPr lang="tr-TR" sz="2200" dirty="0" smtClean="0">
                <a:latin typeface="Times New Roman" pitchFamily="18" charset="0"/>
                <a:cs typeface="Times New Roman" pitchFamily="18" charset="0"/>
              </a:rPr>
              <a:t>4734 </a:t>
            </a:r>
            <a:r>
              <a:rPr lang="tr-TR" sz="2200" dirty="0">
                <a:latin typeface="Times New Roman" pitchFamily="18" charset="0"/>
                <a:cs typeface="Times New Roman" pitchFamily="18" charset="0"/>
              </a:rPr>
              <a:t>sayılı Kanunun 41 inci maddesinde belirtilen sürenin </a:t>
            </a:r>
            <a:r>
              <a:rPr lang="tr-TR" sz="2200" dirty="0" smtClean="0">
                <a:latin typeface="Times New Roman" pitchFamily="18" charset="0"/>
                <a:cs typeface="Times New Roman" pitchFamily="18" charset="0"/>
              </a:rPr>
              <a:t>bitiminde</a:t>
            </a:r>
            <a:r>
              <a:rPr lang="tr-TR" sz="2200" dirty="0">
                <a:latin typeface="Times New Roman" pitchFamily="18" charset="0"/>
                <a:cs typeface="Times New Roman" pitchFamily="18" charset="0"/>
              </a:rPr>
              <a:t>, ihale üzerinde bırakılan istekli sözleşmeye davet </a:t>
            </a:r>
            <a:r>
              <a:rPr lang="tr-TR" sz="2200" dirty="0" smtClean="0">
                <a:latin typeface="Times New Roman" pitchFamily="18" charset="0"/>
                <a:cs typeface="Times New Roman" pitchFamily="18" charset="0"/>
              </a:rPr>
              <a:t>edilir. Bu </a:t>
            </a:r>
            <a:r>
              <a:rPr lang="tr-TR" sz="2200" dirty="0">
                <a:latin typeface="Times New Roman" pitchFamily="18" charset="0"/>
                <a:cs typeface="Times New Roman" pitchFamily="18" charset="0"/>
              </a:rPr>
              <a:t>davet yazısında, tebliğ tarihini izleyen on gün içinde yasal yükümlüklerini yerine getirmek suretiyle sözleşmeyi imzalaması hususu </a:t>
            </a:r>
            <a:r>
              <a:rPr lang="tr-TR" sz="2200" dirty="0" smtClean="0">
                <a:latin typeface="Times New Roman" pitchFamily="18" charset="0"/>
                <a:cs typeface="Times New Roman" pitchFamily="18" charset="0"/>
              </a:rPr>
              <a:t>bildirilir. İsteklinin, </a:t>
            </a:r>
            <a:r>
              <a:rPr lang="tr-TR" sz="2200" dirty="0">
                <a:latin typeface="Times New Roman" pitchFamily="18" charset="0"/>
                <a:cs typeface="Times New Roman" pitchFamily="18" charset="0"/>
              </a:rPr>
              <a:t>bu davet yazısının bildirim tarihini izleyen on gün içinde yasal yükümlülüklerini yerine getirerek sözleşmeyi imzalaması zorunludur. Tebligatın şekline göre tebliğ süresi beklenir.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99660004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587152"/>
            <a:ext cx="9144000"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İhalenin Sözleşmeye Bağlanması</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859340"/>
            <a:ext cx="9143999" cy="2400657"/>
          </a:xfrm>
          <a:prstGeom prst="rect">
            <a:avLst/>
          </a:prstGeom>
        </p:spPr>
        <p:txBody>
          <a:bodyPr wrap="square">
            <a:spAutoFit/>
          </a:bodyPr>
          <a:lstStyle/>
          <a:p>
            <a:pPr algn="just"/>
            <a:r>
              <a:rPr lang="tr-TR" dirty="0"/>
              <a:t/>
            </a:r>
            <a:br>
              <a:rPr lang="tr-TR" dirty="0"/>
            </a:br>
            <a:r>
              <a:rPr lang="tr-TR" sz="2200" dirty="0">
                <a:latin typeface="Times New Roman" pitchFamily="18" charset="0"/>
                <a:cs typeface="Times New Roman" pitchFamily="18" charset="0"/>
              </a:rPr>
              <a:t>Yüklenici firmadan talep edilen sözleşme evrakları incelenir. Kesin teminat ve damga vergilerine ait yasal kesintilere ait dekontlar </a:t>
            </a:r>
            <a:r>
              <a:rPr lang="tr-TR" sz="2200" dirty="0" smtClean="0">
                <a:latin typeface="Times New Roman" pitchFamily="18" charset="0"/>
                <a:cs typeface="Times New Roman" pitchFamily="18" charset="0"/>
              </a:rPr>
              <a:t>alınır. Sözleşmenin </a:t>
            </a:r>
            <a:r>
              <a:rPr lang="tr-TR" sz="2200" dirty="0">
                <a:latin typeface="Times New Roman" pitchFamily="18" charset="0"/>
                <a:cs typeface="Times New Roman" pitchFamily="18" charset="0"/>
              </a:rPr>
              <a:t>imzalanacağı tarihte, ihale üzerinde kalan isteklinin ihalelere katılmaktan yasaklı olup olmadığının tekrar teyit edilmesi (2.teyit) </a:t>
            </a:r>
            <a:r>
              <a:rPr lang="tr-TR" sz="2200" dirty="0" smtClean="0">
                <a:latin typeface="Times New Roman" pitchFamily="18" charset="0"/>
                <a:cs typeface="Times New Roman" pitchFamily="18" charset="0"/>
              </a:rPr>
              <a:t>zorunludur. Tamamlanan </a:t>
            </a:r>
            <a:r>
              <a:rPr lang="tr-TR" sz="2200" dirty="0">
                <a:latin typeface="Times New Roman" pitchFamily="18" charset="0"/>
                <a:cs typeface="Times New Roman" pitchFamily="18" charset="0"/>
              </a:rPr>
              <a:t>ihale sözleşmeye </a:t>
            </a:r>
            <a:r>
              <a:rPr lang="tr-TR" sz="2200" dirty="0" smtClean="0">
                <a:latin typeface="Times New Roman" pitchFamily="18" charset="0"/>
                <a:cs typeface="Times New Roman" pitchFamily="18" charset="0"/>
              </a:rPr>
              <a:t>bağlanır. Sözleşme </a:t>
            </a:r>
            <a:r>
              <a:rPr lang="tr-TR" sz="2200" dirty="0">
                <a:latin typeface="Times New Roman" pitchFamily="18" charset="0"/>
                <a:cs typeface="Times New Roman" pitchFamily="18" charset="0"/>
              </a:rPr>
              <a:t>idarece hazırlanır ve ihale yetkilisi ile yüklenici tarafından imzalanır.</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313361762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582793"/>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Sözleşmenin İmzalanması</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0" y="1974510"/>
            <a:ext cx="9144000" cy="40788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Bütün ihaleler sonucu sözleşme düzenlenmesi </a:t>
            </a:r>
            <a:r>
              <a:rPr lang="tr-TR" altLang="tr-TR" sz="2200" dirty="0" smtClean="0">
                <a:solidFill>
                  <a:srgbClr val="C00000"/>
                </a:solidFill>
                <a:latin typeface="Times New Roman" panose="02020603050405020304" pitchFamily="18" charset="0"/>
                <a:cs typeface="Times New Roman" panose="02020603050405020304" pitchFamily="18" charset="0"/>
              </a:rPr>
              <a:t>zorunludur </a:t>
            </a:r>
            <a:r>
              <a:rPr lang="da-DK" altLang="tr-TR" sz="2200" dirty="0">
                <a:latin typeface="Times New Roman" panose="02020603050405020304" pitchFamily="18" charset="0"/>
                <a:cs typeface="Times New Roman" panose="02020603050405020304" pitchFamily="18" charset="0"/>
              </a:rPr>
              <a:t>(doğrudan temin ve 21/f hariç)</a:t>
            </a:r>
            <a:r>
              <a:rPr lang="ar-SA" altLang="tr-TR" sz="2200" dirty="0" smtClean="0">
                <a:latin typeface="Times New Roman" panose="02020603050405020304" pitchFamily="18" charset="0"/>
                <a:cs typeface="Times New Roman" panose="02020603050405020304" pitchFamily="18" charset="0"/>
              </a:rPr>
              <a:t>‏</a:t>
            </a:r>
            <a:r>
              <a:rPr lang="tr-TR" altLang="tr-TR" sz="2200" dirty="0" smtClean="0">
                <a:latin typeface="Times New Roman" panose="02020603050405020304" pitchFamily="18" charset="0"/>
                <a:cs typeface="Times New Roman" panose="02020603050405020304" pitchFamily="18" charset="0"/>
              </a:rPr>
              <a:t>.</a:t>
            </a:r>
            <a:endParaRPr lang="tr-TR" altLang="tr-TR" sz="2200" dirty="0">
              <a:latin typeface="Times New Roman" panose="02020603050405020304" pitchFamily="18" charset="0"/>
              <a:cs typeface="Times New Roman" panose="02020603050405020304" pitchFamily="18" charset="0"/>
            </a:endParaRPr>
          </a:p>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İhale sonucunun bütün isteklilere bildiriminden itibaren </a:t>
            </a:r>
            <a:r>
              <a:rPr lang="tr-TR" altLang="tr-TR" sz="2200" dirty="0">
                <a:solidFill>
                  <a:srgbClr val="C00000"/>
                </a:solidFill>
                <a:latin typeface="Times New Roman" panose="02020603050405020304" pitchFamily="18" charset="0"/>
                <a:cs typeface="Times New Roman" panose="02020603050405020304" pitchFamily="18" charset="0"/>
              </a:rPr>
              <a:t>10 gün </a:t>
            </a:r>
            <a:r>
              <a:rPr lang="tr-TR" altLang="tr-TR" sz="2200" dirty="0">
                <a:latin typeface="Times New Roman" panose="02020603050405020304" pitchFamily="18" charset="0"/>
                <a:cs typeface="Times New Roman" panose="02020603050405020304" pitchFamily="18" charset="0"/>
              </a:rPr>
              <a:t>(21/b-c de ise 5 gün) geçmedikçe sözleşme imzalanamaz.</a:t>
            </a:r>
          </a:p>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İdarelerce yapılacak sözleşmeler KİK tarafından hazırlanan ve </a:t>
            </a:r>
            <a:r>
              <a:rPr lang="tr-TR" altLang="tr-TR" sz="2200" dirty="0" err="1">
                <a:latin typeface="Times New Roman" panose="02020603050405020304" pitchFamily="18" charset="0"/>
                <a:cs typeface="Times New Roman" panose="02020603050405020304" pitchFamily="18" charset="0"/>
              </a:rPr>
              <a:t>RG’de</a:t>
            </a:r>
            <a:r>
              <a:rPr lang="tr-TR" altLang="tr-TR" sz="2200" dirty="0">
                <a:latin typeface="Times New Roman" panose="02020603050405020304" pitchFamily="18" charset="0"/>
                <a:cs typeface="Times New Roman" panose="02020603050405020304" pitchFamily="18" charset="0"/>
              </a:rPr>
              <a:t> yayımlanan Tip Sözleşme hükümleri esas alınarak düzenlenir.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8278820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402712"/>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Sözleşmenin İmzalanması</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0" y="1896622"/>
            <a:ext cx="8522898" cy="34250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Clr>
                <a:srgbClr val="C00000"/>
              </a:buClr>
              <a:buFont typeface="Wingdings" panose="05000000000000000000" pitchFamily="2" charset="2"/>
              <a:buChar char="ü"/>
            </a:pPr>
            <a:r>
              <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rPr>
              <a:t>İhale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üzerinde kalan istekli, sözleşme imzalamaz ise (mücbir sebep halleri dışında) </a:t>
            </a:r>
          </a:p>
          <a:p>
            <a:pPr marL="892175" lvl="2" indent="-342900" algn="just">
              <a:lnSpc>
                <a:spcPct val="100000"/>
              </a:lnSpc>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Geçici teminatı </a:t>
            </a:r>
            <a:r>
              <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gelir kaydedilir.</a:t>
            </a:r>
          </a:p>
          <a:p>
            <a:pPr marL="892175" lvl="2" indent="-342900" algn="just">
              <a:lnSpc>
                <a:spcPct val="100000"/>
              </a:lnSpc>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İhalelere katılmaktan </a:t>
            </a:r>
            <a:r>
              <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yasaklanır.</a:t>
            </a:r>
            <a:endParaRPr lang="tr-TR" altLang="tr-TR" sz="2200"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algn="just">
              <a:lnSpc>
                <a:spcPct val="100000"/>
              </a:lnSpc>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Diğer yasal yükümlülükler yerine getirildi ancak Kanunun </a:t>
            </a:r>
            <a:r>
              <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rPr>
              <a:t>10’uncu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maddesi kapsamında taahhüt edilen durumu tevsik amacıyla sunulan </a:t>
            </a:r>
            <a:r>
              <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belgeler taahhüt edilen duruma aykırı hususlar içeriyor;</a:t>
            </a:r>
            <a:endParaRPr lang="tr-TR" altLang="tr-TR" sz="2200" dirty="0">
              <a:solidFill>
                <a:srgbClr val="FF0000"/>
              </a:solidFill>
              <a:latin typeface="Times New Roman" panose="02020603050405020304" pitchFamily="18" charset="0"/>
              <a:ea typeface="Verdana" panose="020B0604030504040204" pitchFamily="34" charset="0"/>
              <a:cs typeface="Times New Roman" panose="02020603050405020304" pitchFamily="18" charset="0"/>
            </a:endParaRPr>
          </a:p>
          <a:p>
            <a:pPr marL="892175" lvl="2" indent="-342900" algn="just">
              <a:lnSpc>
                <a:spcPct val="100000"/>
              </a:lnSpc>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Geçici teminatı </a:t>
            </a:r>
            <a:r>
              <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gelir </a:t>
            </a:r>
            <a:r>
              <a:rPr lang="tr-TR" altLang="tr-TR" sz="2200"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kaydedilir.</a:t>
            </a:r>
            <a:endPar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a:p>
            <a:pPr marL="892175" lvl="2" indent="-342900" algn="just">
              <a:lnSpc>
                <a:spcPct val="100000"/>
              </a:lnSpc>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Ancak hakkında ihalelere katılmaktan </a:t>
            </a:r>
            <a:r>
              <a:rPr lang="tr-TR" altLang="tr-TR" sz="2200"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yasaklama kararı verilmez.</a:t>
            </a:r>
          </a:p>
        </p:txBody>
      </p:sp>
      <p:pic>
        <p:nvPicPr>
          <p:cNvPr id="4" name="Resim 3"/>
          <p:cNvPicPr>
            <a:picLocks noChangeAspect="1"/>
          </p:cNvPicPr>
          <p:nvPr/>
        </p:nvPicPr>
        <p:blipFill>
          <a:blip r:embed="rId2"/>
          <a:stretch>
            <a:fillRect/>
          </a:stretch>
        </p:blipFill>
        <p:spPr>
          <a:xfrm>
            <a:off x="7933999" y="0"/>
            <a:ext cx="1177798" cy="1070164"/>
          </a:xfrm>
          <a:prstGeom prst="rect">
            <a:avLst/>
          </a:prstGeom>
        </p:spPr>
      </p:pic>
    </p:spTree>
    <p:extLst>
      <p:ext uri="{BB962C8B-B14F-4D97-AF65-F5344CB8AC3E}">
        <p14:creationId xmlns:p14="http://schemas.microsoft.com/office/powerpoint/2010/main" val="122349685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188889"/>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Sözleşmenin İmzalanması</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0" y="1818662"/>
            <a:ext cx="9144000" cy="42141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spcAft>
                <a:spcPts val="1200"/>
              </a:spcAft>
              <a:buNone/>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İhale üzerinde kalan istekli ihale tarihinde Kanunun </a:t>
            </a:r>
            <a:r>
              <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rPr>
              <a:t>10’uncu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maddesinin dördüncü fıkrasının (a), (b), (c), (d), (e) ve (g) bentlerinde sayılan durumlarda olmadığına dair belgeleri veya kesin teminatı vermez ya da sözleşme imzalamaz ise;</a:t>
            </a:r>
          </a:p>
          <a:p>
            <a:pPr marL="342900" lvl="1" indent="-342900" algn="just">
              <a:lnSpc>
                <a:spcPct val="150000"/>
              </a:lnSpc>
              <a:spcBef>
                <a:spcPts val="0"/>
              </a:spcBef>
              <a:spcAft>
                <a:spcPts val="1200"/>
              </a:spcAft>
              <a:buClr>
                <a:srgbClr val="35436A"/>
              </a:buClr>
            </a:pPr>
            <a:r>
              <a:rPr lang="tr-TR" altLang="tr-TR" sz="22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ikinci </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teklif fiyatının,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ihale yetkilisince uygun görülmesi kaydıyla bu teklif sahibi istekliyle sözleşme imzalanabilir. </a:t>
            </a:r>
          </a:p>
          <a:p>
            <a:pPr marL="0" indent="0" algn="just">
              <a:lnSpc>
                <a:spcPct val="150000"/>
              </a:lnSpc>
              <a:spcBef>
                <a:spcPts val="0"/>
              </a:spcBef>
              <a:spcAft>
                <a:spcPts val="1200"/>
              </a:spcAft>
              <a:buNone/>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İkinci istekli de sözleşmenin imzalanması koşullarını yerine getirmediği taktirde </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ihale iptal </a:t>
            </a:r>
            <a:r>
              <a:rPr lang="tr-TR" altLang="tr-TR" sz="22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edilir </a:t>
            </a:r>
            <a:r>
              <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rPr>
              <a:t>(geçici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teminatı gelir kaydedilir</a:t>
            </a:r>
            <a:r>
              <a:rPr lang="tr-TR" altLang="tr-TR" sz="2200" dirty="0" smtClean="0">
                <a:latin typeface="Times New Roman" panose="02020603050405020304" pitchFamily="18" charset="0"/>
                <a:ea typeface="Verdana" panose="020B0604030504040204" pitchFamily="34" charset="0"/>
                <a:cs typeface="Times New Roman" panose="02020603050405020304" pitchFamily="18" charset="0"/>
              </a:rPr>
              <a:t>).</a:t>
            </a:r>
            <a:endParaRPr lang="tr-TR" altLang="tr-TR" sz="2200" dirty="0">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93419399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09040"/>
            <a:ext cx="8277412" cy="427647"/>
          </a:xfrm>
        </p:spPr>
        <p:txBody>
          <a:bodyPr/>
          <a:lstStyle/>
          <a:p>
            <a:r>
              <a:rPr lang="tr-TR" sz="2400" dirty="0">
                <a:solidFill>
                  <a:srgbClr val="C00000"/>
                </a:solidFill>
                <a:latin typeface="Times New Roman" panose="02020603050405020304" pitchFamily="18" charset="0"/>
                <a:cs typeface="Times New Roman" panose="02020603050405020304" pitchFamily="18" charset="0"/>
              </a:rPr>
              <a:t>Sonuç Bildirimi</a:t>
            </a:r>
          </a:p>
        </p:txBody>
      </p:sp>
      <p:sp>
        <p:nvSpPr>
          <p:cNvPr id="4" name="Dikdörtgen 3"/>
          <p:cNvSpPr/>
          <p:nvPr/>
        </p:nvSpPr>
        <p:spPr>
          <a:xfrm>
            <a:off x="0" y="2690336"/>
            <a:ext cx="9144000" cy="1107996"/>
          </a:xfrm>
          <a:prstGeom prst="rect">
            <a:avLst/>
          </a:prstGeom>
        </p:spPr>
        <p:txBody>
          <a:bodyPr wrap="square">
            <a:spAutoFit/>
          </a:bodyPr>
          <a:lstStyle/>
          <a:p>
            <a:r>
              <a:rPr lang="tr-TR" sz="2200" dirty="0" smtClean="0">
                <a:latin typeface="Times New Roman" pitchFamily="18" charset="0"/>
                <a:cs typeface="Times New Roman" pitchFamily="18" charset="0"/>
              </a:rPr>
              <a:t>Mal </a:t>
            </a:r>
            <a:r>
              <a:rPr lang="tr-TR" sz="2200" dirty="0">
                <a:latin typeface="Times New Roman" pitchFamily="18" charset="0"/>
                <a:cs typeface="Times New Roman" pitchFamily="18" charset="0"/>
              </a:rPr>
              <a:t>ve hizmet alımlarının sonuçları, sözleşmenin imzalanmasını takiben en geç </a:t>
            </a:r>
            <a:r>
              <a:rPr lang="tr-TR" sz="2200" dirty="0" err="1">
                <a:latin typeface="Times New Roman" pitchFamily="18" charset="0"/>
                <a:cs typeface="Times New Roman" pitchFamily="18" charset="0"/>
              </a:rPr>
              <a:t>onbeş</a:t>
            </a:r>
            <a:r>
              <a:rPr lang="tr-TR" sz="2200" dirty="0">
                <a:latin typeface="Times New Roman" pitchFamily="18" charset="0"/>
                <a:cs typeface="Times New Roman" pitchFamily="18" charset="0"/>
              </a:rPr>
              <a:t> gün içinde </a:t>
            </a:r>
            <a:r>
              <a:rPr lang="tr-TR" sz="2200" dirty="0" err="1">
                <a:latin typeface="Times New Roman" pitchFamily="18" charset="0"/>
                <a:cs typeface="Times New Roman" pitchFamily="18" charset="0"/>
              </a:rPr>
              <a:t>EKAP’a</a:t>
            </a:r>
            <a:r>
              <a:rPr lang="tr-TR" sz="2200" dirty="0">
                <a:latin typeface="Times New Roman" pitchFamily="18" charset="0"/>
                <a:cs typeface="Times New Roman" pitchFamily="18" charset="0"/>
              </a:rPr>
              <a:t> </a:t>
            </a:r>
            <a:r>
              <a:rPr lang="tr-TR" sz="2200" dirty="0" smtClean="0">
                <a:latin typeface="Times New Roman" pitchFamily="18" charset="0"/>
                <a:cs typeface="Times New Roman" pitchFamily="18" charset="0"/>
              </a:rPr>
              <a:t>bildirilir. </a:t>
            </a:r>
            <a:r>
              <a:rPr lang="tr-TR" sz="2200" dirty="0" smtClean="0">
                <a:latin typeface="Times New Roman" pitchFamily="18" charset="0"/>
                <a:cs typeface="Times New Roman" pitchFamily="18" charset="0"/>
              </a:rPr>
              <a:t>EKAP </a:t>
            </a:r>
            <a:r>
              <a:rPr lang="tr-TR" sz="2200" dirty="0">
                <a:latin typeface="Times New Roman" pitchFamily="18" charset="0"/>
                <a:cs typeface="Times New Roman" pitchFamily="18" charset="0"/>
              </a:rPr>
              <a:t>tarafından Kamu İhale Bülteninde sonuç bildirimi yayımlanır.</a:t>
            </a:r>
          </a:p>
        </p:txBody>
      </p:sp>
      <p:pic>
        <p:nvPicPr>
          <p:cNvPr id="5" name="Resim 4"/>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6252285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idx="4294967295"/>
          </p:nvPr>
        </p:nvSpPr>
        <p:spPr>
          <a:xfrm>
            <a:off x="0" y="975009"/>
            <a:ext cx="9144000" cy="427647"/>
          </a:xfrm>
          <a:prstGeom prst="rect">
            <a:avLst/>
          </a:prstGeom>
        </p:spPr>
        <p:txBody>
          <a:bodyPr/>
          <a:lstStyle/>
          <a:p>
            <a:pPr lvl="0" algn="l">
              <a:spcBef>
                <a:spcPct val="20000"/>
              </a:spcBef>
            </a:pPr>
            <a:r>
              <a:rPr lang="tr-TR" altLang="tr-TR" sz="1800" dirty="0">
                <a:solidFill>
                  <a:srgbClr val="C00000"/>
                </a:solidFill>
                <a:latin typeface="Times New Roman" panose="02020603050405020304" pitchFamily="18" charset="0"/>
                <a:cs typeface="Times New Roman" panose="02020603050405020304" pitchFamily="18" charset="0"/>
              </a:rPr>
              <a:t> </a:t>
            </a:r>
            <a:r>
              <a:rPr lang="tr-TR" altLang="tr-TR" sz="2400" dirty="0">
                <a:solidFill>
                  <a:srgbClr val="C00000"/>
                </a:solidFill>
                <a:latin typeface="Times New Roman" panose="02020603050405020304" pitchFamily="18" charset="0"/>
                <a:cs typeface="Times New Roman" panose="02020603050405020304" pitchFamily="18" charset="0"/>
              </a:rPr>
              <a:t>4734 Sayılı Kanunun Kapsamı</a:t>
            </a:r>
            <a:endParaRPr lang="tr-TR"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5 Diyagram">
            <a:extLst>
              <a:ext uri="{FF2B5EF4-FFF2-40B4-BE49-F238E27FC236}">
                <a16:creationId xmlns:a16="http://schemas.microsoft.com/office/drawing/2014/main" id="{2C519CB8-5D5E-3045-AD3B-54C01EAC4094}"/>
              </a:ext>
            </a:extLst>
          </p:cNvPr>
          <p:cNvGraphicFramePr/>
          <p:nvPr>
            <p:extLst>
              <p:ext uri="{D42A27DB-BD31-4B8C-83A1-F6EECF244321}">
                <p14:modId xmlns:p14="http://schemas.microsoft.com/office/powerpoint/2010/main" val="1544833477"/>
              </p:ext>
            </p:extLst>
          </p:nvPr>
        </p:nvGraphicFramePr>
        <p:xfrm>
          <a:off x="993756" y="1564159"/>
          <a:ext cx="3170405" cy="3126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9 Düz Ok Bağlayıcısı">
            <a:extLst>
              <a:ext uri="{FF2B5EF4-FFF2-40B4-BE49-F238E27FC236}">
                <a16:creationId xmlns:a16="http://schemas.microsoft.com/office/drawing/2014/main" id="{896BE698-1973-AB49-9D28-2E9D8EE34522}"/>
              </a:ext>
            </a:extLst>
          </p:cNvPr>
          <p:cNvCxnSpPr/>
          <p:nvPr/>
        </p:nvCxnSpPr>
        <p:spPr>
          <a:xfrm>
            <a:off x="4660200" y="2095044"/>
            <a:ext cx="656653" cy="253918"/>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11 Düz Ok Bağlayıcısı">
            <a:extLst>
              <a:ext uri="{FF2B5EF4-FFF2-40B4-BE49-F238E27FC236}">
                <a16:creationId xmlns:a16="http://schemas.microsoft.com/office/drawing/2014/main" id="{DF2FC27B-3462-5142-A1A6-3881CF6DBDA4}"/>
              </a:ext>
            </a:extLst>
          </p:cNvPr>
          <p:cNvCxnSpPr/>
          <p:nvPr/>
        </p:nvCxnSpPr>
        <p:spPr>
          <a:xfrm flipV="1">
            <a:off x="4646586" y="4183169"/>
            <a:ext cx="717416" cy="91365"/>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13 Düz Ok Bağlayıcısı">
            <a:extLst>
              <a:ext uri="{FF2B5EF4-FFF2-40B4-BE49-F238E27FC236}">
                <a16:creationId xmlns:a16="http://schemas.microsoft.com/office/drawing/2014/main" id="{8EEC7954-A4D9-9A49-8969-145ECC28668D}"/>
              </a:ext>
            </a:extLst>
          </p:cNvPr>
          <p:cNvCxnSpPr/>
          <p:nvPr/>
        </p:nvCxnSpPr>
        <p:spPr>
          <a:xfrm>
            <a:off x="4782827" y="3265406"/>
            <a:ext cx="534026" cy="1319"/>
          </a:xfrm>
          <a:prstGeom prst="straightConnector1">
            <a:avLst/>
          </a:prstGeom>
          <a:ln w="635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9" name="Grup 8">
            <a:extLst>
              <a:ext uri="{FF2B5EF4-FFF2-40B4-BE49-F238E27FC236}">
                <a16:creationId xmlns:a16="http://schemas.microsoft.com/office/drawing/2014/main" id="{935AC583-9CE2-F444-B3F0-7CBB33D94D16}"/>
              </a:ext>
            </a:extLst>
          </p:cNvPr>
          <p:cNvGrpSpPr/>
          <p:nvPr/>
        </p:nvGrpSpPr>
        <p:grpSpPr>
          <a:xfrm>
            <a:off x="5938930" y="2256278"/>
            <a:ext cx="2622750" cy="1926891"/>
            <a:chOff x="0" y="1586168"/>
            <a:chExt cx="3643338" cy="2319525"/>
          </a:xfrm>
          <a:solidFill>
            <a:schemeClr val="bg1">
              <a:lumMod val="50000"/>
            </a:schemeClr>
          </a:solidFill>
        </p:grpSpPr>
        <p:sp>
          <p:nvSpPr>
            <p:cNvPr id="10" name="Yuvarlatılmış Dikdörtgen 9">
              <a:extLst>
                <a:ext uri="{FF2B5EF4-FFF2-40B4-BE49-F238E27FC236}">
                  <a16:creationId xmlns:a16="http://schemas.microsoft.com/office/drawing/2014/main" id="{2ED24E88-1C40-5F48-8663-8DEA09788F0B}"/>
                </a:ext>
              </a:extLst>
            </p:cNvPr>
            <p:cNvSpPr/>
            <p:nvPr/>
          </p:nvSpPr>
          <p:spPr>
            <a:xfrm>
              <a:off x="0" y="1586168"/>
              <a:ext cx="3643338" cy="2319525"/>
            </a:xfrm>
            <a:prstGeom prst="roundRect">
              <a:avLst/>
            </a:prstGeom>
            <a:grpFill/>
          </p:spPr>
          <p:style>
            <a:lnRef idx="2">
              <a:schemeClr val="lt1">
                <a:hueOff val="0"/>
                <a:satOff val="0"/>
                <a:lumOff val="0"/>
                <a:alphaOff val="0"/>
              </a:schemeClr>
            </a:lnRef>
            <a:fillRef idx="1">
              <a:scrgbClr r="0" g="0" b="0"/>
            </a:fillRef>
            <a:effectRef idx="0">
              <a:schemeClr val="accent3">
                <a:shade val="50000"/>
                <a:hueOff val="0"/>
                <a:satOff val="0"/>
                <a:lumOff val="0"/>
                <a:alphaOff val="0"/>
              </a:schemeClr>
            </a:effectRef>
            <a:fontRef idx="minor">
              <a:schemeClr val="lt1"/>
            </a:fontRef>
          </p:style>
        </p:sp>
        <p:sp>
          <p:nvSpPr>
            <p:cNvPr id="11" name="Yuvarlatılmış Dikdörtgen 4">
              <a:extLst>
                <a:ext uri="{FF2B5EF4-FFF2-40B4-BE49-F238E27FC236}">
                  <a16:creationId xmlns:a16="http://schemas.microsoft.com/office/drawing/2014/main" id="{B3E88F78-B0A2-0D47-BC98-71ACE79508CE}"/>
                </a:ext>
              </a:extLst>
            </p:cNvPr>
            <p:cNvSpPr txBox="1"/>
            <p:nvPr/>
          </p:nvSpPr>
          <p:spPr>
            <a:xfrm>
              <a:off x="113230" y="1699398"/>
              <a:ext cx="3416878" cy="20930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tr-TR" sz="2200" kern="1200" dirty="0">
                  <a:latin typeface="Times New Roman" panose="02020603050405020304" pitchFamily="18" charset="0"/>
                  <a:cs typeface="Times New Roman" panose="02020603050405020304" pitchFamily="18" charset="0"/>
                </a:rPr>
                <a:t>Bunlardan birini sağlayan Kurum 4734 sayılı Kamu ihale Kanununa tabidir.</a:t>
              </a:r>
            </a:p>
          </p:txBody>
        </p:sp>
      </p:grpSp>
      <p:sp>
        <p:nvSpPr>
          <p:cNvPr id="12" name="Unvan 1">
            <a:extLst>
              <a:ext uri="{FF2B5EF4-FFF2-40B4-BE49-F238E27FC236}">
                <a16:creationId xmlns:a16="http://schemas.microsoft.com/office/drawing/2014/main" id="{E4492274-C475-0F49-AFEE-1C7DB37EC480}"/>
              </a:ext>
            </a:extLst>
          </p:cNvPr>
          <p:cNvSpPr txBox="1">
            <a:spLocks/>
          </p:cNvSpPr>
          <p:nvPr/>
        </p:nvSpPr>
        <p:spPr>
          <a:xfrm>
            <a:off x="0" y="4977154"/>
            <a:ext cx="9350190" cy="427647"/>
          </a:xfrm>
          <a:prstGeom prst="rect">
            <a:avLst/>
          </a:prstGeom>
        </p:spPr>
        <p:txBody>
          <a:bodyPr/>
          <a:lstStyle>
            <a:lvl1pPr algn="l" defTabSz="914400" rtl="0" eaLnBrk="1" latinLnBrk="0" hangingPunct="1">
              <a:lnSpc>
                <a:spcPct val="90000"/>
              </a:lnSpc>
              <a:spcBef>
                <a:spcPct val="0"/>
              </a:spcBef>
              <a:buNone/>
              <a:defRPr sz="2000" b="1" kern="1200">
                <a:solidFill>
                  <a:srgbClr val="404040"/>
                </a:solidFill>
                <a:latin typeface="Arial" panose="020B0604020202020204" pitchFamily="34" charset="0"/>
                <a:ea typeface="+mj-ea"/>
                <a:cs typeface="Arial" panose="020B0604020202020204" pitchFamily="34" charset="0"/>
              </a:defRPr>
            </a:lvl1pPr>
          </a:lstStyle>
          <a:p>
            <a:pPr>
              <a:spcBef>
                <a:spcPct val="20000"/>
              </a:spcBef>
            </a:pPr>
            <a:r>
              <a:rPr lang="tr-TR" altLang="tr-TR" sz="2400" dirty="0" smtClean="0">
                <a:solidFill>
                  <a:srgbClr val="C00000"/>
                </a:solidFill>
                <a:latin typeface="Times New Roman" panose="02020603050405020304" pitchFamily="18" charset="0"/>
                <a:cs typeface="Times New Roman" panose="02020603050405020304" pitchFamily="18" charset="0"/>
              </a:rPr>
              <a:t>4734 Sayılı Kanunun Konusu</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13" name="Metin kutusu 12">
            <a:extLst>
              <a:ext uri="{FF2B5EF4-FFF2-40B4-BE49-F238E27FC236}">
                <a16:creationId xmlns:a16="http://schemas.microsoft.com/office/drawing/2014/main" id="{F0F671BB-07AF-8D4B-9C2D-FDBB884CA959}"/>
              </a:ext>
            </a:extLst>
          </p:cNvPr>
          <p:cNvSpPr txBox="1"/>
          <p:nvPr/>
        </p:nvSpPr>
        <p:spPr>
          <a:xfrm>
            <a:off x="0" y="5429345"/>
            <a:ext cx="9144000" cy="769441"/>
          </a:xfrm>
          <a:prstGeom prst="rect">
            <a:avLst/>
          </a:prstGeom>
          <a:noFill/>
        </p:spPr>
        <p:txBody>
          <a:bodyPr wrap="square" rtlCol="0">
            <a:spAutoFit/>
          </a:bodyPr>
          <a:lstStyle/>
          <a:p>
            <a:pPr marL="285750" indent="-285750" algn="just">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cs typeface="Times New Roman" panose="02020603050405020304" pitchFamily="18" charset="0"/>
              </a:rPr>
              <a:t>Sadece harcamaya konu işler Kanun kapsamındadır. Bunlar mal </a:t>
            </a:r>
            <a:r>
              <a:rPr lang="tr-TR" altLang="tr-TR" sz="2200" dirty="0" smtClean="0">
                <a:latin typeface="Times New Roman" panose="02020603050405020304" pitchFamily="18" charset="0"/>
                <a:cs typeface="Times New Roman" panose="02020603050405020304" pitchFamily="18" charset="0"/>
              </a:rPr>
              <a:t>ve </a:t>
            </a:r>
            <a:r>
              <a:rPr lang="tr-TR" altLang="tr-TR" sz="2200" dirty="0">
                <a:latin typeface="Times New Roman" panose="02020603050405020304" pitchFamily="18" charset="0"/>
                <a:cs typeface="Times New Roman" panose="02020603050405020304" pitchFamily="18" charset="0"/>
              </a:rPr>
              <a:t>hizmet alımları ile yapım işleridir</a:t>
            </a:r>
            <a:r>
              <a:rPr lang="tr-TR" altLang="tr-TR" sz="2200" dirty="0" smtClean="0">
                <a:latin typeface="Times New Roman" panose="02020603050405020304" pitchFamily="18" charset="0"/>
                <a:cs typeface="Times New Roman" panose="02020603050405020304" pitchFamily="18" charset="0"/>
              </a:rPr>
              <a:t>.</a:t>
            </a:r>
          </a:p>
        </p:txBody>
      </p:sp>
      <p:pic>
        <p:nvPicPr>
          <p:cNvPr id="14" name="Resim 13"/>
          <p:cNvPicPr>
            <a:picLocks noChangeAspect="1"/>
          </p:cNvPicPr>
          <p:nvPr/>
        </p:nvPicPr>
        <p:blipFill>
          <a:blip r:embed="rId7"/>
          <a:stretch>
            <a:fillRect/>
          </a:stretch>
        </p:blipFill>
        <p:spPr>
          <a:xfrm>
            <a:off x="7966202" y="26082"/>
            <a:ext cx="1177798" cy="1070164"/>
          </a:xfrm>
          <a:prstGeom prst="rect">
            <a:avLst/>
          </a:prstGeom>
        </p:spPr>
      </p:pic>
    </p:spTree>
    <p:extLst>
      <p:ext uri="{BB962C8B-B14F-4D97-AF65-F5344CB8AC3E}">
        <p14:creationId xmlns:p14="http://schemas.microsoft.com/office/powerpoint/2010/main" val="31766682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18888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smtClean="0">
                <a:solidFill>
                  <a:srgbClr val="C00300"/>
                </a:solidFill>
                <a:latin typeface="Times New Roman" panose="02020603050405020304" pitchFamily="18" charset="0"/>
                <a:cs typeface="Times New Roman" panose="02020603050405020304" pitchFamily="18" charset="0"/>
              </a:rPr>
              <a:t>22</a:t>
            </a:r>
            <a:endParaRPr lang="tr-TR" sz="2400" dirty="0">
              <a:solidFill>
                <a:srgbClr val="C00300"/>
              </a:solidFill>
              <a:latin typeface="Times New Roman" panose="02020603050405020304" pitchFamily="18" charset="0"/>
              <a:cs typeface="Times New Roman" panose="02020603050405020304" pitchFamily="18" charset="0"/>
            </a:endParaRPr>
          </a:p>
        </p:txBody>
      </p:sp>
      <p:sp>
        <p:nvSpPr>
          <p:cNvPr id="3" name="Dikdörtgen 2"/>
          <p:cNvSpPr/>
          <p:nvPr/>
        </p:nvSpPr>
        <p:spPr>
          <a:xfrm>
            <a:off x="0" y="1710760"/>
            <a:ext cx="7623544" cy="3816429"/>
          </a:xfrm>
          <a:prstGeom prst="rect">
            <a:avLst/>
          </a:prstGeom>
        </p:spPr>
        <p:txBody>
          <a:bodyPr wrap="square">
            <a:spAutoFit/>
          </a:bodyPr>
          <a:lstStyle/>
          <a:p>
            <a:pPr algn="just"/>
            <a:r>
              <a:rPr lang="tr-TR" dirty="0"/>
              <a:t>•</a:t>
            </a:r>
            <a:r>
              <a:rPr lang="tr-TR" sz="2200" dirty="0">
                <a:latin typeface="Times New Roman" panose="02020603050405020304" pitchFamily="18" charset="0"/>
                <a:cs typeface="Times New Roman" panose="02020603050405020304" pitchFamily="18" charset="0"/>
              </a:rPr>
              <a:t>Davet edilen isteklilerle teknik şartları ve fiyatın görüşülerek, </a:t>
            </a:r>
            <a:endParaRPr lang="tr-TR" sz="2200" dirty="0" smtClean="0">
              <a:latin typeface="Times New Roman" panose="02020603050405020304" pitchFamily="18" charset="0"/>
              <a:cs typeface="Times New Roman" panose="02020603050405020304" pitchFamily="18" charset="0"/>
            </a:endParaRPr>
          </a:p>
          <a:p>
            <a:pPr algn="just"/>
            <a:endParaRPr lang="tr-TR" sz="2200" dirty="0">
              <a:latin typeface="Times New Roman" panose="02020603050405020304" pitchFamily="18" charset="0"/>
              <a:cs typeface="Times New Roman" panose="02020603050405020304" pitchFamily="18" charset="0"/>
            </a:endParaRPr>
          </a:p>
          <a:p>
            <a:pPr algn="just"/>
            <a:r>
              <a:rPr lang="tr-TR" sz="2200" dirty="0">
                <a:latin typeface="Times New Roman" panose="02020603050405020304" pitchFamily="18" charset="0"/>
                <a:cs typeface="Times New Roman" panose="02020603050405020304" pitchFamily="18" charset="0"/>
              </a:rPr>
              <a:t>•İlan yapılmadan, </a:t>
            </a:r>
            <a:endParaRPr lang="tr-TR" sz="2200" dirty="0" smtClean="0">
              <a:latin typeface="Times New Roman" panose="02020603050405020304" pitchFamily="18" charset="0"/>
              <a:cs typeface="Times New Roman" panose="02020603050405020304" pitchFamily="18" charset="0"/>
            </a:endParaRPr>
          </a:p>
          <a:p>
            <a:pPr algn="just"/>
            <a:endParaRPr lang="tr-TR" sz="2200" dirty="0">
              <a:latin typeface="Times New Roman" panose="02020603050405020304" pitchFamily="18" charset="0"/>
              <a:cs typeface="Times New Roman" panose="02020603050405020304" pitchFamily="18" charset="0"/>
            </a:endParaRPr>
          </a:p>
          <a:p>
            <a:pPr algn="just"/>
            <a:r>
              <a:rPr lang="tr-TR" sz="2200" dirty="0">
                <a:latin typeface="Times New Roman" panose="02020603050405020304" pitchFamily="18" charset="0"/>
                <a:cs typeface="Times New Roman" panose="02020603050405020304" pitchFamily="18" charset="0"/>
              </a:rPr>
              <a:t>•Teminat alınmadan, </a:t>
            </a:r>
            <a:endParaRPr lang="tr-TR" sz="2200" dirty="0" smtClean="0">
              <a:latin typeface="Times New Roman" panose="02020603050405020304" pitchFamily="18" charset="0"/>
              <a:cs typeface="Times New Roman" panose="02020603050405020304" pitchFamily="18" charset="0"/>
            </a:endParaRPr>
          </a:p>
          <a:p>
            <a:pPr algn="just"/>
            <a:endParaRPr lang="tr-TR" sz="2200" dirty="0">
              <a:latin typeface="Times New Roman" panose="02020603050405020304" pitchFamily="18" charset="0"/>
              <a:cs typeface="Times New Roman" panose="02020603050405020304" pitchFamily="18" charset="0"/>
            </a:endParaRPr>
          </a:p>
          <a:p>
            <a:pPr algn="just"/>
            <a:r>
              <a:rPr lang="tr-TR" sz="2200" dirty="0">
                <a:latin typeface="Times New Roman" panose="02020603050405020304" pitchFamily="18" charset="0"/>
                <a:cs typeface="Times New Roman" panose="02020603050405020304" pitchFamily="18" charset="0"/>
              </a:rPr>
              <a:t>•İhale komisyonu kurulmadan</a:t>
            </a:r>
            <a:r>
              <a:rPr lang="tr-TR" sz="2200" dirty="0" smtClean="0">
                <a:latin typeface="Times New Roman" panose="02020603050405020304" pitchFamily="18" charset="0"/>
                <a:cs typeface="Times New Roman" panose="02020603050405020304" pitchFamily="18" charset="0"/>
              </a:rPr>
              <a:t>,</a:t>
            </a:r>
          </a:p>
          <a:p>
            <a:pPr algn="just"/>
            <a:endParaRPr lang="tr-TR" sz="2200" dirty="0">
              <a:latin typeface="Times New Roman" panose="02020603050405020304" pitchFamily="18" charset="0"/>
              <a:cs typeface="Times New Roman" panose="02020603050405020304" pitchFamily="18" charset="0"/>
            </a:endParaRPr>
          </a:p>
          <a:p>
            <a:pPr algn="just"/>
            <a:r>
              <a:rPr lang="tr-TR" sz="2200" dirty="0">
                <a:latin typeface="Times New Roman" panose="02020603050405020304" pitchFamily="18" charset="0"/>
                <a:cs typeface="Times New Roman" panose="02020603050405020304" pitchFamily="18" charset="0"/>
              </a:rPr>
              <a:t> •Kanunun 10 uncu maddesinde belirtilen yeterlilik kurallarını arama zorunluluğu olmadan, Piyasa fiyat araştırması yapmak suretiyle temin edilmesini sağlayan bir alım usuldür.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73938792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18888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smtClean="0">
                <a:solidFill>
                  <a:srgbClr val="C00300"/>
                </a:solidFill>
                <a:latin typeface="Times New Roman" panose="02020603050405020304" pitchFamily="18" charset="0"/>
                <a:cs typeface="Times New Roman" panose="02020603050405020304" pitchFamily="18" charset="0"/>
              </a:rPr>
              <a:t>22</a:t>
            </a:r>
            <a:r>
              <a:rPr lang="tr-TR" dirty="0" smtClean="0">
                <a:solidFill>
                  <a:srgbClr val="C00300"/>
                </a:solidFill>
              </a:rPr>
              <a:t/>
            </a:r>
            <a:br>
              <a:rPr lang="tr-TR" dirty="0" smtClean="0">
                <a:solidFill>
                  <a:srgbClr val="C00300"/>
                </a:solidFill>
              </a:rPr>
            </a:br>
            <a:endParaRPr lang="tr-TR" dirty="0"/>
          </a:p>
        </p:txBody>
      </p:sp>
      <p:sp>
        <p:nvSpPr>
          <p:cNvPr id="3" name="Dikdörtgen 2"/>
          <p:cNvSpPr/>
          <p:nvPr/>
        </p:nvSpPr>
        <p:spPr>
          <a:xfrm>
            <a:off x="0" y="2179673"/>
            <a:ext cx="9144000" cy="1785104"/>
          </a:xfrm>
          <a:prstGeom prst="rect">
            <a:avLst/>
          </a:prstGeom>
        </p:spPr>
        <p:txBody>
          <a:bodyPr wrap="square">
            <a:spAutoFit/>
          </a:bodyPr>
          <a:lstStyle/>
          <a:p>
            <a:pPr algn="just"/>
            <a:r>
              <a:rPr lang="tr-TR" sz="2200" dirty="0">
                <a:latin typeface="Times New Roman" panose="02020603050405020304" pitchFamily="18" charset="0"/>
                <a:cs typeface="Times New Roman" panose="02020603050405020304" pitchFamily="18" charset="0"/>
              </a:rPr>
              <a:t>Aşağıda belirtilen hallerde ihtiyaçların ilân yapılmaksızın ve teminat alınmaksızın doğrudan temini usulüne başvurulabilir:</a:t>
            </a:r>
          </a:p>
          <a:p>
            <a:pPr algn="just"/>
            <a:r>
              <a:rPr lang="tr-TR" sz="2200" dirty="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22-</a:t>
            </a:r>
            <a:r>
              <a:rPr lang="tr-TR" sz="2200" b="1" dirty="0" smtClean="0">
                <a:latin typeface="Times New Roman" panose="02020603050405020304" pitchFamily="18" charset="0"/>
                <a:cs typeface="Times New Roman" panose="02020603050405020304" pitchFamily="18" charset="0"/>
              </a:rPr>
              <a:t>a</a:t>
            </a:r>
            <a:r>
              <a:rPr lang="tr-TR" sz="2200" b="1" dirty="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 İhtiyacın sadece gerçek veya tüzel tek kişi tarafından karşılanabileceğinin tespit edilmesi.</a:t>
            </a:r>
          </a:p>
          <a:p>
            <a:pPr algn="just"/>
            <a:r>
              <a:rPr lang="pt-BR" sz="2200" dirty="0">
                <a:solidFill>
                  <a:srgbClr val="C00000"/>
                </a:solidFill>
                <a:latin typeface="Times New Roman" panose="02020603050405020304" pitchFamily="18" charset="0"/>
                <a:cs typeface="Times New Roman" panose="02020603050405020304" pitchFamily="18" charset="0"/>
              </a:rPr>
              <a:t>(Fuarlarda Stand Kiralaması)(Parasal Limit </a:t>
            </a:r>
            <a:r>
              <a:rPr lang="pt-BR" sz="2200" dirty="0" smtClean="0">
                <a:solidFill>
                  <a:srgbClr val="C00000"/>
                </a:solidFill>
                <a:latin typeface="Times New Roman" panose="02020603050405020304" pitchFamily="18" charset="0"/>
                <a:cs typeface="Times New Roman" panose="02020603050405020304" pitchFamily="18" charset="0"/>
              </a:rPr>
              <a:t>Yok</a:t>
            </a:r>
            <a:r>
              <a:rPr lang="tr-TR" sz="2200" dirty="0" smtClean="0">
                <a:solidFill>
                  <a:srgbClr val="C00000"/>
                </a:solidFill>
                <a:latin typeface="Times New Roman" panose="02020603050405020304" pitchFamily="18" charset="0"/>
                <a:cs typeface="Times New Roman" panose="02020603050405020304" pitchFamily="18" charset="0"/>
              </a:rPr>
              <a:t>)</a:t>
            </a:r>
            <a:endParaRPr lang="tr-TR" sz="2200" dirty="0">
              <a:solidFill>
                <a:srgbClr val="C000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6859221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11403"/>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r>
              <a:rPr lang="tr-TR" dirty="0">
                <a:solidFill>
                  <a:srgbClr val="C00300"/>
                </a:solidFill>
              </a:rPr>
              <a:t/>
            </a:r>
            <a:br>
              <a:rPr lang="tr-TR" dirty="0">
                <a:solidFill>
                  <a:srgbClr val="C00300"/>
                </a:solidFill>
              </a:rPr>
            </a:br>
            <a:endParaRPr lang="tr-TR" dirty="0"/>
          </a:p>
        </p:txBody>
      </p:sp>
      <p:sp>
        <p:nvSpPr>
          <p:cNvPr id="4" name="Dikdörtgen 3"/>
          <p:cNvSpPr/>
          <p:nvPr/>
        </p:nvSpPr>
        <p:spPr>
          <a:xfrm>
            <a:off x="0" y="2780289"/>
            <a:ext cx="9144000" cy="1446550"/>
          </a:xfrm>
          <a:prstGeom prst="rect">
            <a:avLst/>
          </a:prstGeom>
        </p:spPr>
        <p:txBody>
          <a:bodyPr wrap="square">
            <a:spAutoFit/>
          </a:bodyPr>
          <a:lstStyle/>
          <a:p>
            <a:pPr algn="just"/>
            <a:r>
              <a:rPr lang="tr-TR" sz="2200" b="1" dirty="0" smtClean="0">
                <a:latin typeface="Times New Roman" panose="02020603050405020304" pitchFamily="18" charset="0"/>
                <a:cs typeface="Times New Roman" panose="02020603050405020304" pitchFamily="18" charset="0"/>
              </a:rPr>
              <a:t>22-b</a:t>
            </a:r>
            <a:r>
              <a:rPr lang="tr-TR" sz="2200" b="1" dirty="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Sadece gerçek veya tüzel tek kişinin ihtiyaç ile ilgili özel bir hakka sahip olması.  </a:t>
            </a:r>
          </a:p>
          <a:p>
            <a:pPr algn="just"/>
            <a:r>
              <a:rPr lang="tr-TR" sz="2200" dirty="0">
                <a:solidFill>
                  <a:srgbClr val="C00000"/>
                </a:solidFill>
                <a:latin typeface="Times New Roman" panose="02020603050405020304" pitchFamily="18" charset="0"/>
                <a:cs typeface="Times New Roman" panose="02020603050405020304" pitchFamily="18" charset="0"/>
              </a:rPr>
              <a:t>(Yasal bir hak Microsoft. Akademik eğitim, sinema filmi, belgesel </a:t>
            </a:r>
            <a:r>
              <a:rPr lang="tr-TR" sz="2200" dirty="0" err="1">
                <a:solidFill>
                  <a:srgbClr val="C00000"/>
                </a:solidFill>
                <a:latin typeface="Times New Roman" panose="02020603050405020304" pitchFamily="18" charset="0"/>
                <a:cs typeface="Times New Roman" panose="02020603050405020304" pitchFamily="18" charset="0"/>
              </a:rPr>
              <a:t>v.b</a:t>
            </a:r>
            <a:r>
              <a:rPr lang="tr-TR" sz="2200" dirty="0">
                <a:solidFill>
                  <a:srgbClr val="C00000"/>
                </a:solidFill>
                <a:latin typeface="Times New Roman" panose="02020603050405020304" pitchFamily="18" charset="0"/>
                <a:cs typeface="Times New Roman" panose="02020603050405020304" pitchFamily="18" charset="0"/>
              </a:rPr>
              <a:t>.)(Parasal Limit Yok)</a:t>
            </a:r>
          </a:p>
        </p:txBody>
      </p:sp>
      <p:pic>
        <p:nvPicPr>
          <p:cNvPr id="5" name="Resim 4"/>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90267766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044183"/>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909978"/>
            <a:ext cx="9144000" cy="1446550"/>
          </a:xfrm>
          <a:prstGeom prst="rect">
            <a:avLst/>
          </a:prstGeom>
        </p:spPr>
        <p:txBody>
          <a:bodyPr wrap="square">
            <a:spAutoFit/>
          </a:bodyPr>
          <a:lstStyle/>
          <a:p>
            <a:pPr algn="just"/>
            <a:r>
              <a:rPr lang="tr-TR" sz="2200" b="1" dirty="0" smtClean="0">
                <a:latin typeface="Times New Roman" panose="02020603050405020304" pitchFamily="18" charset="0"/>
                <a:cs typeface="Times New Roman" panose="02020603050405020304" pitchFamily="18" charset="0"/>
              </a:rPr>
              <a:t>22-g</a:t>
            </a:r>
            <a:r>
              <a:rPr lang="tr-TR" sz="2200" b="1" dirty="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Milletlerarası tahkim yoluyla çözülmesi öngörülen uyuşmazlıklarla ilgili davalarda, Kanun kapsamındaki idareleri temsil ve savunmak üzere Türk veya yabancı uyruklu avukatlardan ya da avukatlık ortaklıklarından yapılacak hizmet alımları.</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2465715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051037"/>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906018"/>
            <a:ext cx="9144000" cy="2154436"/>
          </a:xfrm>
          <a:prstGeom prst="rect">
            <a:avLst/>
          </a:prstGeom>
        </p:spPr>
        <p:txBody>
          <a:bodyPr wrap="square">
            <a:spAutoFit/>
          </a:bodyPr>
          <a:lstStyle/>
          <a:p>
            <a:pPr algn="just"/>
            <a:r>
              <a:rPr lang="tr-TR" sz="2200" b="1" dirty="0" smtClean="0">
                <a:latin typeface="Times New Roman" panose="02020603050405020304" pitchFamily="18" charset="0"/>
                <a:cs typeface="Times New Roman" panose="02020603050405020304" pitchFamily="18" charset="0"/>
              </a:rPr>
              <a:t>22-c</a:t>
            </a:r>
            <a:r>
              <a:rPr lang="tr-TR" sz="2200" b="1" dirty="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 Mevcut mal, ekipman, teknoloji veya hizmetlerle uyumun ve standardizasyonun sağlanması için zorunlu olan mal ve hizmetlerin, asıl sözleşmeye dayalı olarak düzenlenecek ve toplam süreleri üç yılı geçmeyecek sözleşmelerle ilk alım yapılan gerçek veya tüzel kişiden alınması</a:t>
            </a:r>
            <a:r>
              <a:rPr lang="tr-TR" sz="2200" dirty="0" smtClean="0">
                <a:latin typeface="Times New Roman" panose="02020603050405020304" pitchFamily="18" charset="0"/>
                <a:cs typeface="Times New Roman" panose="02020603050405020304" pitchFamily="18" charset="0"/>
              </a:rPr>
              <a:t>.</a:t>
            </a:r>
          </a:p>
          <a:p>
            <a:pPr algn="just"/>
            <a:r>
              <a:rPr lang="tr-TR" sz="2200" dirty="0">
                <a:solidFill>
                  <a:srgbClr val="C00300"/>
                </a:solidFill>
                <a:latin typeface="Times New Roman" panose="02020603050405020304" pitchFamily="18" charset="0"/>
                <a:cs typeface="Times New Roman" panose="02020603050405020304" pitchFamily="18" charset="0"/>
              </a:rPr>
              <a:t>(Zorunlu ve doğal bir bağlantı Bakım sözleşmeleri gibi</a:t>
            </a:r>
            <a:r>
              <a:rPr lang="tr-TR" sz="2200" dirty="0" smtClean="0">
                <a:solidFill>
                  <a:srgbClr val="C00300"/>
                </a:solidFill>
                <a:latin typeface="Times New Roman" panose="02020603050405020304" pitchFamily="18" charset="0"/>
                <a:cs typeface="Times New Roman" panose="02020603050405020304" pitchFamily="18" charset="0"/>
              </a:rPr>
              <a:t>) (</a:t>
            </a:r>
            <a:r>
              <a:rPr lang="tr-TR" sz="2200" dirty="0">
                <a:solidFill>
                  <a:srgbClr val="C00300"/>
                </a:solidFill>
                <a:latin typeface="Times New Roman" panose="02020603050405020304" pitchFamily="18" charset="0"/>
                <a:cs typeface="Times New Roman" panose="02020603050405020304" pitchFamily="18" charset="0"/>
              </a:rPr>
              <a:t>Parasal Limit Yok</a:t>
            </a:r>
            <a:r>
              <a:rPr lang="tr-TR" sz="2200" dirty="0">
                <a:latin typeface="Times New Roman" panose="02020603050405020304" pitchFamily="18" charset="0"/>
                <a:cs typeface="Times New Roman" panose="02020603050405020304" pitchFamily="18" charset="0"/>
              </a:rPr>
              <a:t>)</a:t>
            </a:r>
          </a:p>
          <a:p>
            <a:pPr algn="just"/>
            <a:endParaRPr lang="tr-TR" sz="2400" dirty="0"/>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9269433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2325357"/>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1" y="3107524"/>
            <a:ext cx="9143999" cy="1446550"/>
          </a:xfrm>
          <a:prstGeom prst="rect">
            <a:avLst/>
          </a:prstGeom>
        </p:spPr>
        <p:txBody>
          <a:bodyPr wrap="square">
            <a:spAutoFit/>
          </a:bodyPr>
          <a:lstStyle/>
          <a:p>
            <a:pPr algn="just"/>
            <a:r>
              <a:rPr lang="tr-TR" sz="2200" dirty="0" smtClean="0">
                <a:latin typeface="Times New Roman" panose="02020603050405020304" pitchFamily="18" charset="0"/>
                <a:cs typeface="Times New Roman" panose="02020603050405020304" pitchFamily="18" charset="0"/>
              </a:rPr>
              <a:t>22-d) </a:t>
            </a:r>
            <a:r>
              <a:rPr lang="tr-TR" sz="2200" dirty="0">
                <a:latin typeface="Times New Roman" panose="02020603050405020304" pitchFamily="18" charset="0"/>
                <a:cs typeface="Times New Roman" panose="02020603050405020304" pitchFamily="18" charset="0"/>
              </a:rPr>
              <a:t>Büyükşehir belediyesi sınırları dahilinde bulunan </a:t>
            </a:r>
            <a:r>
              <a:rPr lang="tr-TR" sz="2200" dirty="0" smtClean="0">
                <a:latin typeface="Times New Roman" panose="02020603050405020304" pitchFamily="18" charset="0"/>
                <a:cs typeface="Times New Roman" panose="02020603050405020304" pitchFamily="18" charset="0"/>
              </a:rPr>
              <a:t>idarelerin 218.395 </a:t>
            </a:r>
            <a:r>
              <a:rPr lang="tr-TR" sz="2200" dirty="0">
                <a:latin typeface="Times New Roman" panose="02020603050405020304" pitchFamily="18" charset="0"/>
                <a:cs typeface="Times New Roman" panose="02020603050405020304" pitchFamily="18" charset="0"/>
              </a:rPr>
              <a:t>Türk Lirasını, diğer idarelerin </a:t>
            </a:r>
            <a:r>
              <a:rPr lang="tr-TR" sz="2200" dirty="0" smtClean="0">
                <a:latin typeface="Times New Roman" panose="02020603050405020304" pitchFamily="18" charset="0"/>
                <a:cs typeface="Times New Roman" panose="02020603050405020304" pitchFamily="18" charset="0"/>
              </a:rPr>
              <a:t>72.752 </a:t>
            </a:r>
            <a:r>
              <a:rPr lang="tr-TR" sz="2200" dirty="0">
                <a:latin typeface="Times New Roman" panose="02020603050405020304" pitchFamily="18" charset="0"/>
                <a:cs typeface="Times New Roman" panose="02020603050405020304" pitchFamily="18" charset="0"/>
              </a:rPr>
              <a:t>Türk Lirasını aşmayan ihtiyaçları ile temsil ağırlama faaliyetleri kapsamında yapılacak konaklama, seyahat ve iaşeye ilişkin alımlar.</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5463242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46535"/>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0" y="2877923"/>
            <a:ext cx="9144000" cy="1107996"/>
          </a:xfrm>
          <a:prstGeom prst="rect">
            <a:avLst/>
          </a:prstGeom>
        </p:spPr>
        <p:txBody>
          <a:bodyPr wrap="square">
            <a:spAutoFit/>
          </a:bodyPr>
          <a:lstStyle/>
          <a:p>
            <a:pPr algn="just"/>
            <a:r>
              <a:rPr lang="tr-TR" sz="2200" dirty="0" smtClean="0">
                <a:latin typeface="Times New Roman" panose="02020603050405020304" pitchFamily="18" charset="0"/>
                <a:cs typeface="Times New Roman" panose="02020603050405020304" pitchFamily="18" charset="0"/>
              </a:rPr>
              <a:t>22-e) İdarelerin </a:t>
            </a:r>
            <a:r>
              <a:rPr lang="tr-TR" sz="2200" dirty="0">
                <a:latin typeface="Times New Roman" panose="02020603050405020304" pitchFamily="18" charset="0"/>
                <a:cs typeface="Times New Roman" panose="02020603050405020304" pitchFamily="18" charset="0"/>
              </a:rPr>
              <a:t>taşınmaz mal alımı veya kiralamaları. (10/6/2006 tarihli ve 26194 sayılı Resmi </a:t>
            </a:r>
            <a:r>
              <a:rPr lang="tr-TR" sz="2200" dirty="0" err="1">
                <a:latin typeface="Times New Roman" panose="02020603050405020304" pitchFamily="18" charset="0"/>
                <a:cs typeface="Times New Roman" panose="02020603050405020304" pitchFamily="18" charset="0"/>
              </a:rPr>
              <a:t>Gazete’de</a:t>
            </a:r>
            <a:r>
              <a:rPr lang="tr-TR" sz="2200" dirty="0">
                <a:latin typeface="Times New Roman" panose="02020603050405020304" pitchFamily="18" charset="0"/>
                <a:cs typeface="Times New Roman" panose="02020603050405020304" pitchFamily="18" charset="0"/>
              </a:rPr>
              <a:t> yayımlanan “Kamu İdarelerinin Taşınmaz Mal </a:t>
            </a:r>
            <a:r>
              <a:rPr lang="tr-TR" sz="2200" dirty="0" smtClean="0">
                <a:latin typeface="Times New Roman" panose="02020603050405020304" pitchFamily="18" charset="0"/>
                <a:cs typeface="Times New Roman" panose="02020603050405020304" pitchFamily="18" charset="0"/>
              </a:rPr>
              <a:t>Kiralamalarına </a:t>
            </a:r>
            <a:r>
              <a:rPr lang="tr-TR" sz="2200" dirty="0">
                <a:latin typeface="Times New Roman" panose="02020603050405020304" pitchFamily="18" charset="0"/>
                <a:cs typeface="Times New Roman" panose="02020603050405020304" pitchFamily="18" charset="0"/>
              </a:rPr>
              <a:t>İlişkin Genelge” )</a:t>
            </a:r>
          </a:p>
        </p:txBody>
      </p:sp>
      <p:pic>
        <p:nvPicPr>
          <p:cNvPr id="5" name="Resim 4"/>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38486584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83035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588877"/>
            <a:ext cx="9143999" cy="1785104"/>
          </a:xfrm>
          <a:prstGeom prst="rect">
            <a:avLst/>
          </a:prstGeom>
        </p:spPr>
        <p:txBody>
          <a:bodyPr wrap="square">
            <a:spAutoFit/>
          </a:bodyPr>
          <a:lstStyle/>
          <a:p>
            <a:pPr algn="just"/>
            <a:r>
              <a:rPr lang="tr-TR" sz="2200" dirty="0" smtClean="0">
                <a:latin typeface="Times New Roman" panose="02020603050405020304" pitchFamily="18" charset="0"/>
                <a:cs typeface="Times New Roman" panose="02020603050405020304" pitchFamily="18" charset="0"/>
              </a:rPr>
              <a:t>22-f) Özelliğinden </a:t>
            </a:r>
            <a:r>
              <a:rPr lang="tr-TR" sz="2200" dirty="0">
                <a:latin typeface="Times New Roman" panose="02020603050405020304" pitchFamily="18" charset="0"/>
                <a:cs typeface="Times New Roman" panose="02020603050405020304" pitchFamily="18" charset="0"/>
              </a:rPr>
              <a:t>ve belli süre içinde kullanılma zorunluluğundan dolayı stoklanması ekonomik olmayan veya acil durumlarda kullanılacak olan ilaç, aşı, serum, anti-serum, kan ve kan ürünleri ile </a:t>
            </a:r>
            <a:r>
              <a:rPr lang="tr-TR" sz="2200" dirty="0" err="1">
                <a:latin typeface="Times New Roman" panose="02020603050405020304" pitchFamily="18" charset="0"/>
                <a:cs typeface="Times New Roman" panose="02020603050405020304" pitchFamily="18" charset="0"/>
              </a:rPr>
              <a:t>ortez</a:t>
            </a:r>
            <a:r>
              <a:rPr lang="tr-TR" sz="2200" dirty="0">
                <a:latin typeface="Times New Roman" panose="02020603050405020304" pitchFamily="18" charset="0"/>
                <a:cs typeface="Times New Roman" panose="02020603050405020304" pitchFamily="18" charset="0"/>
              </a:rPr>
              <a:t>, protez gibi uygulama esnasında hastaya göre belirlenebilen ve hastaya özgü tıbbî sarf malzemeleri, test ve tetkik sarf malzemeleri alımları. </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72264481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351484"/>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0" y="3328901"/>
            <a:ext cx="9144000" cy="1446550"/>
          </a:xfrm>
          <a:prstGeom prst="rect">
            <a:avLst/>
          </a:prstGeom>
        </p:spPr>
        <p:txBody>
          <a:bodyPr wrap="square">
            <a:spAutoFit/>
          </a:bodyPr>
          <a:lstStyle/>
          <a:p>
            <a:pPr algn="just"/>
            <a:r>
              <a:rPr lang="tr-TR" sz="2200" dirty="0">
                <a:latin typeface="Times New Roman" panose="02020603050405020304" pitchFamily="18" charset="0"/>
                <a:cs typeface="Times New Roman" panose="02020603050405020304" pitchFamily="18" charset="0"/>
              </a:rPr>
              <a:t>22-h) 8/1/1943 tarihli ve 4353 sayılı Kanunun 22 ve 36 </a:t>
            </a:r>
            <a:r>
              <a:rPr lang="tr-TR" sz="2200" dirty="0" err="1">
                <a:latin typeface="Times New Roman" panose="02020603050405020304" pitchFamily="18" charset="0"/>
                <a:cs typeface="Times New Roman" panose="02020603050405020304" pitchFamily="18" charset="0"/>
              </a:rPr>
              <a:t>ncı</a:t>
            </a:r>
            <a:r>
              <a:rPr lang="tr-TR" sz="2200" dirty="0">
                <a:latin typeface="Times New Roman" panose="02020603050405020304" pitchFamily="18" charset="0"/>
                <a:cs typeface="Times New Roman" panose="02020603050405020304" pitchFamily="18" charset="0"/>
              </a:rPr>
              <a:t> maddeleri uyarınca Türk veya yabancı uyruklu avukatlardan hizmet alımları ile fikri ve sınai mülkiyet haklarının ulusal ve uluslararası kuruluşlar nezdinde tescilini sağlamak için gerçekleştirilen hizmet alımları. </a:t>
            </a:r>
          </a:p>
        </p:txBody>
      </p:sp>
      <p:pic>
        <p:nvPicPr>
          <p:cNvPr id="5" name="Resim 4"/>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32787204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403734"/>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0" y="3017825"/>
            <a:ext cx="9144000" cy="1446550"/>
          </a:xfrm>
          <a:prstGeom prst="rect">
            <a:avLst/>
          </a:prstGeom>
        </p:spPr>
        <p:txBody>
          <a:bodyPr wrap="square">
            <a:spAutoFit/>
          </a:bodyPr>
          <a:lstStyle/>
          <a:p>
            <a:pPr algn="just"/>
            <a:r>
              <a:rPr lang="tr-TR" sz="2200" dirty="0">
                <a:latin typeface="Times New Roman" panose="02020603050405020304" pitchFamily="18" charset="0"/>
                <a:cs typeface="Times New Roman" panose="02020603050405020304" pitchFamily="18" charset="0"/>
              </a:rPr>
              <a:t>22-ı) Türkiye İş Kurumunun, 25/6/2003 tarihli ve 4904 sayılı Kanunun 3 üncü maddesinin (b) ve (c) bentlerinde sayılan görevlerine ilişkin hizmet alımları ile 25/8/1999 tarihli ve 4447 sayılı İşsizlik Sigortası Kanununun 48 inci maddesinin yedinci fıkrasında sayılan görevlerine ilişkin hizmet alımları,</a:t>
            </a:r>
          </a:p>
        </p:txBody>
      </p:sp>
      <p:pic>
        <p:nvPicPr>
          <p:cNvPr id="5" name="Resim 4"/>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88177401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979696" y="892751"/>
            <a:ext cx="8271164" cy="427647"/>
          </a:xfrm>
        </p:spPr>
        <p:txBody>
          <a:bodyPr/>
          <a:lstStyle/>
          <a:p>
            <a:pPr lvl="0" algn="l">
              <a:spcBef>
                <a:spcPct val="20000"/>
              </a:spcBef>
            </a:pPr>
            <a:r>
              <a:rPr lang="tr-TR" sz="2400" dirty="0" smtClean="0">
                <a:solidFill>
                  <a:srgbClr val="C00000"/>
                </a:solidFill>
                <a:latin typeface="Times New Roman" panose="02020603050405020304" pitchFamily="18" charset="0"/>
                <a:cs typeface="Times New Roman" panose="02020603050405020304" pitchFamily="18" charset="0"/>
              </a:rPr>
              <a:t>İhale Süreci</a:t>
            </a:r>
            <a:endParaRPr lang="tr-TR"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Group 105">
            <a:extLst>
              <a:ext uri="{FF2B5EF4-FFF2-40B4-BE49-F238E27FC236}">
                <a16:creationId xmlns:a16="http://schemas.microsoft.com/office/drawing/2014/main" id="{CE706AC8-986C-E942-9778-01E607ED5E7C}"/>
              </a:ext>
            </a:extLst>
          </p:cNvPr>
          <p:cNvGraphicFramePr>
            <a:graphicFrameLocks/>
          </p:cNvGraphicFramePr>
          <p:nvPr>
            <p:extLst/>
          </p:nvPr>
        </p:nvGraphicFramePr>
        <p:xfrm>
          <a:off x="979696" y="1502061"/>
          <a:ext cx="6464899" cy="4757814"/>
        </p:xfrm>
        <a:graphic>
          <a:graphicData uri="http://schemas.openxmlformats.org/drawingml/2006/table">
            <a:tbl>
              <a:tblPr/>
              <a:tblGrid>
                <a:gridCol w="579484">
                  <a:extLst>
                    <a:ext uri="{9D8B030D-6E8A-4147-A177-3AD203B41FA5}">
                      <a16:colId xmlns:a16="http://schemas.microsoft.com/office/drawing/2014/main" val="20000"/>
                    </a:ext>
                  </a:extLst>
                </a:gridCol>
                <a:gridCol w="5885415">
                  <a:extLst>
                    <a:ext uri="{9D8B030D-6E8A-4147-A177-3AD203B41FA5}">
                      <a16:colId xmlns:a16="http://schemas.microsoft.com/office/drawing/2014/main" val="20001"/>
                    </a:ext>
                  </a:extLst>
                </a:gridCol>
              </a:tblGrid>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İhtiyacın Ortaya Çıkması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0"/>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Teknik Şartnamenin Hazırlanması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Yaklaşık Maliyet</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2"/>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Usulünün Tespiti</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5</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Dokümanı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4"/>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Onayının Alınması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7</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Komisyonunun Kurulması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6"/>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8</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İlanı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7"/>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9</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Dokümanının Görülmesi</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8"/>
                  </a:ext>
                </a:extLst>
              </a:tr>
              <a:tr h="397302">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Tekliflerin Sunulması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9"/>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Tekliflerin Değerlendirilmesi ve İhalenin Karara Bağlanması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10"/>
                  </a:ext>
                </a:extLst>
              </a:tr>
              <a:tr h="39549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12</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İhale Sonucunun Bildirilmesi ve Sözleşme Yapılması</a:t>
                      </a:r>
                    </a:p>
                  </a:txBody>
                  <a:tcPr marL="91436" marR="91436" marT="45706" marB="45706" anchor="ctr" horzOverflow="overflow">
                    <a:lnL w="6350" cap="flat" cmpd="sng" algn="ctr">
                      <a:solidFill>
                        <a:srgbClr val="C00000"/>
                      </a:solidFill>
                      <a:prstDash val="solid"/>
                      <a:round/>
                      <a:headEnd type="none" w="med" len="med"/>
                      <a:tailEnd type="none" w="med" len="med"/>
                    </a:lnL>
                    <a:lnR w="6350" cap="flat" cmpd="sng" algn="ctr">
                      <a:solidFill>
                        <a:srgbClr val="C00000"/>
                      </a:solidFill>
                      <a:prstDash val="solid"/>
                      <a:round/>
                      <a:headEnd type="none" w="med" len="med"/>
                      <a:tailEnd type="none" w="med" len="med"/>
                    </a:lnR>
                    <a:lnT w="6350" cap="flat" cmpd="sng" algn="ctr">
                      <a:solidFill>
                        <a:srgbClr val="C00000"/>
                      </a:solidFill>
                      <a:prstDash val="solid"/>
                      <a:round/>
                      <a:headEnd type="none" w="med" len="med"/>
                      <a:tailEnd type="none" w="med" len="med"/>
                    </a:lnT>
                    <a:lnB w="6350" cap="flat" cmpd="sng" algn="ctr">
                      <a:solidFill>
                        <a:srgbClr val="C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11"/>
                  </a:ext>
                </a:extLst>
              </a:tr>
            </a:tbl>
          </a:graphicData>
        </a:graphic>
      </p:graphicFrame>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0688445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2181666"/>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1" y="2936189"/>
            <a:ext cx="9143999" cy="1785104"/>
          </a:xfrm>
          <a:prstGeom prst="rect">
            <a:avLst/>
          </a:prstGeom>
        </p:spPr>
        <p:txBody>
          <a:bodyPr wrap="square">
            <a:spAutoFit/>
          </a:bodyPr>
          <a:lstStyle/>
          <a:p>
            <a:pPr algn="just"/>
            <a:r>
              <a:rPr lang="tr-TR" sz="2200" dirty="0"/>
              <a:t>22-i) Seçim dönemi bitmeden önce seçimlerin yenilenmesine veya ara seçime ya da Anayasa değişikliğinin halkoyuna sunulmasına karar verilen hallerde; Yüksek Seçim Kurulu tarafından yapılacak filigranlı oy pusulası kağıdı ve filigranlı oy zarfı kağıdı alımı ile oy pusulası basım hizmeti alımı, mahalli seçimlerde ise İl Seçim Kurulu başkanlıkları tarafından alınacak oy pusulası basım hizmeti alımı. </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87780227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201953"/>
            <a:ext cx="9144000" cy="427647"/>
          </a:xfrm>
          <a:effectLst/>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983731"/>
            <a:ext cx="7814930" cy="2831544"/>
          </a:xfrm>
          <a:prstGeom prst="rect">
            <a:avLst/>
          </a:prstGeom>
        </p:spPr>
        <p:txBody>
          <a:bodyPr wrap="square">
            <a:spAutoFit/>
          </a:bodyPr>
          <a:lstStyle/>
          <a:p>
            <a:r>
              <a:rPr lang="tr-TR" sz="2400" dirty="0" smtClean="0">
                <a:solidFill>
                  <a:srgbClr val="C00300"/>
                </a:solidFill>
                <a:latin typeface="Times New Roman" panose="02020603050405020304" pitchFamily="18" charset="0"/>
                <a:cs typeface="Times New Roman" panose="02020603050405020304" pitchFamily="18" charset="0"/>
              </a:rPr>
              <a:t>ZORUNLULUKLAR</a:t>
            </a:r>
          </a:p>
          <a:p>
            <a:r>
              <a:rPr lang="tr-TR" sz="2200" dirty="0" smtClean="0">
                <a:latin typeface="Times New Roman" panose="02020603050405020304" pitchFamily="18" charset="0"/>
                <a:cs typeface="Times New Roman" panose="02020603050405020304" pitchFamily="18" charset="0"/>
              </a:rPr>
              <a:t>•Onay </a:t>
            </a:r>
            <a:r>
              <a:rPr lang="tr-TR" sz="2200" dirty="0">
                <a:latin typeface="Times New Roman" panose="02020603050405020304" pitchFamily="18" charset="0"/>
                <a:cs typeface="Times New Roman" panose="02020603050405020304" pitchFamily="18" charset="0"/>
              </a:rPr>
              <a:t>Belgesi düzenlenmesi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Piyasa fiyat araştırması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En az bir kişinin görevlendirilmesi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22 a/b/c için «Tek Kaynaktan Temin Edilen Alımlara İlişkin Form»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22 a/b/c için ve yapım işinde «Yaklaşık Maliyet Hesap Cetveli»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Sözleşme (22 c için ve işin süreli olması durumunda)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22/d Yasaklılık teyidi yapılması </a:t>
            </a:r>
            <a:r>
              <a:rPr lang="tr-TR" sz="2200" dirty="0" smtClean="0">
                <a:latin typeface="Times New Roman" panose="02020603050405020304" pitchFamily="18" charset="0"/>
                <a:cs typeface="Times New Roman" panose="02020603050405020304" pitchFamily="18" charset="0"/>
              </a:rPr>
              <a:t>zorunlu</a:t>
            </a:r>
            <a:endParaRPr lang="tr-TR" sz="22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422800765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476272"/>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149903"/>
            <a:ext cx="6858000" cy="2215991"/>
          </a:xfrm>
          <a:prstGeom prst="rect">
            <a:avLst/>
          </a:prstGeom>
        </p:spPr>
        <p:txBody>
          <a:bodyPr wrap="square">
            <a:spAutoFit/>
          </a:bodyPr>
          <a:lstStyle/>
          <a:p>
            <a:r>
              <a:rPr lang="tr-TR" sz="2400" dirty="0" smtClean="0">
                <a:solidFill>
                  <a:srgbClr val="C00300"/>
                </a:solidFill>
                <a:latin typeface="Times New Roman" panose="02020603050405020304" pitchFamily="18" charset="0"/>
                <a:cs typeface="Times New Roman" panose="02020603050405020304" pitchFamily="18" charset="0"/>
              </a:rPr>
              <a:t>SERBESTLİKLER</a:t>
            </a:r>
            <a:r>
              <a:rPr lang="tr-TR" sz="2400" b="1" dirty="0" smtClean="0">
                <a:solidFill>
                  <a:srgbClr val="C00300"/>
                </a:solidFill>
                <a:latin typeface="Times New Roman" panose="02020603050405020304" pitchFamily="18" charset="0"/>
                <a:cs typeface="Times New Roman" panose="02020603050405020304" pitchFamily="18" charset="0"/>
              </a:rPr>
              <a:t> </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İlan </a:t>
            </a:r>
            <a:r>
              <a:rPr lang="tr-TR" sz="2200" dirty="0" smtClean="0">
                <a:latin typeface="Times New Roman" panose="02020603050405020304" pitchFamily="18" charset="0"/>
                <a:cs typeface="Times New Roman" panose="02020603050405020304" pitchFamily="18" charset="0"/>
              </a:rPr>
              <a:t> </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Teminat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Yeterlik değerlendirmesi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Komisyon </a:t>
            </a:r>
            <a:r>
              <a:rPr lang="tr-TR" sz="2200" dirty="0" smtClean="0">
                <a:latin typeface="Times New Roman" panose="02020603050405020304" pitchFamily="18" charset="0"/>
                <a:cs typeface="Times New Roman" panose="02020603050405020304" pitchFamily="18" charset="0"/>
              </a:rPr>
              <a:t>kurulması</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 Yasaklılık teyidi (22/d Hariç)</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418373241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18888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616536"/>
            <a:ext cx="8410353" cy="3785652"/>
          </a:xfrm>
          <a:prstGeom prst="rect">
            <a:avLst/>
          </a:prstGeom>
        </p:spPr>
        <p:txBody>
          <a:bodyPr wrap="square">
            <a:spAutoFit/>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SÜRECİ </a:t>
            </a:r>
          </a:p>
          <a:p>
            <a:r>
              <a:rPr lang="tr-TR" sz="2200" dirty="0" smtClean="0">
                <a:latin typeface="Times New Roman" panose="02020603050405020304" pitchFamily="18" charset="0"/>
                <a:cs typeface="Times New Roman" panose="02020603050405020304" pitchFamily="18" charset="0"/>
              </a:rPr>
              <a:t>1-İhtiyacın </a:t>
            </a:r>
            <a:r>
              <a:rPr lang="tr-TR" sz="2200" dirty="0">
                <a:latin typeface="Times New Roman" panose="02020603050405020304" pitchFamily="18" charset="0"/>
                <a:cs typeface="Times New Roman" panose="02020603050405020304" pitchFamily="18" charset="0"/>
              </a:rPr>
              <a:t>ortaya çıkması</a:t>
            </a:r>
          </a:p>
          <a:p>
            <a:r>
              <a:rPr lang="tr-TR" sz="2200" dirty="0">
                <a:latin typeface="Times New Roman" panose="02020603050405020304" pitchFamily="18" charset="0"/>
                <a:cs typeface="Times New Roman" panose="02020603050405020304" pitchFamily="18" charset="0"/>
              </a:rPr>
              <a:t>•İhtiyacın Tespiti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Teknik Şartname Hazırlanması</a:t>
            </a:r>
          </a:p>
          <a:p>
            <a:r>
              <a:rPr lang="tr-TR" sz="2200" dirty="0" smtClean="0">
                <a:latin typeface="Times New Roman" panose="02020603050405020304" pitchFamily="18" charset="0"/>
                <a:cs typeface="Times New Roman" panose="02020603050405020304" pitchFamily="18" charset="0"/>
              </a:rPr>
              <a:t>2-Yaklaşık </a:t>
            </a:r>
            <a:r>
              <a:rPr lang="tr-TR" sz="2200" dirty="0">
                <a:latin typeface="Times New Roman" panose="02020603050405020304" pitchFamily="18" charset="0"/>
                <a:cs typeface="Times New Roman" panose="02020603050405020304" pitchFamily="18" charset="0"/>
              </a:rPr>
              <a:t>Maliyetin Tespiti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Doğrudan Temin Alımına Karar Verilmesi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Gerekmesi Durumunda Tek Kaynak </a:t>
            </a:r>
          </a:p>
          <a:p>
            <a:r>
              <a:rPr lang="tr-TR" sz="2200" dirty="0">
                <a:latin typeface="Times New Roman" panose="02020603050405020304" pitchFamily="18" charset="0"/>
                <a:cs typeface="Times New Roman" panose="02020603050405020304" pitchFamily="18" charset="0"/>
              </a:rPr>
              <a:t>3-Onayın alınması</a:t>
            </a:r>
          </a:p>
          <a:p>
            <a:r>
              <a:rPr lang="tr-TR" sz="2200" dirty="0">
                <a:latin typeface="Times New Roman" panose="02020603050405020304" pitchFamily="18" charset="0"/>
                <a:cs typeface="Times New Roman" panose="02020603050405020304" pitchFamily="18" charset="0"/>
              </a:rPr>
              <a:t>•</a:t>
            </a:r>
            <a:r>
              <a:rPr lang="tr-TR" sz="2200" dirty="0" smtClean="0">
                <a:latin typeface="Times New Roman" panose="02020603050405020304" pitchFamily="18" charset="0"/>
                <a:cs typeface="Times New Roman" panose="02020603050405020304" pitchFamily="18" charset="0"/>
              </a:rPr>
              <a:t>İhale/Harcama </a:t>
            </a:r>
            <a:r>
              <a:rPr lang="tr-TR" sz="2200" dirty="0">
                <a:latin typeface="Times New Roman" panose="02020603050405020304" pitchFamily="18" charset="0"/>
                <a:cs typeface="Times New Roman" panose="02020603050405020304" pitchFamily="18" charset="0"/>
              </a:rPr>
              <a:t>Yetkilisinden Onayın </a:t>
            </a:r>
            <a:r>
              <a:rPr lang="tr-TR" sz="2200" dirty="0" smtClean="0">
                <a:latin typeface="Times New Roman" panose="02020603050405020304" pitchFamily="18" charset="0"/>
                <a:cs typeface="Times New Roman" panose="02020603050405020304" pitchFamily="18" charset="0"/>
              </a:rPr>
              <a:t>Alınması</a:t>
            </a: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Piyasa Fiyat Araştırma Görevlilerinin Belirlenmesi</a:t>
            </a:r>
          </a:p>
          <a:p>
            <a:endParaRPr lang="tr-TR" dirty="0"/>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40020173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626341"/>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292380"/>
            <a:ext cx="9144000" cy="2185214"/>
          </a:xfrm>
          <a:prstGeom prst="rect">
            <a:avLst/>
          </a:prstGeom>
        </p:spPr>
        <p:txBody>
          <a:bodyPr wrap="square">
            <a:spAutoFit/>
          </a:bodyPr>
          <a:lstStyle/>
          <a:p>
            <a:pPr algn="just"/>
            <a:r>
              <a:rPr lang="tr-TR" sz="2400" dirty="0" smtClean="0"/>
              <a:t> </a:t>
            </a:r>
            <a:r>
              <a:rPr lang="tr-TR" sz="2400" dirty="0">
                <a:solidFill>
                  <a:srgbClr val="C00300"/>
                </a:solidFill>
                <a:latin typeface="Times New Roman" panose="02020603050405020304" pitchFamily="18" charset="0"/>
                <a:cs typeface="Times New Roman" panose="02020603050405020304" pitchFamily="18" charset="0"/>
              </a:rPr>
              <a:t>DOĞRUDAN TEMİN SÜRECİ </a:t>
            </a:r>
          </a:p>
          <a:p>
            <a:pPr algn="just"/>
            <a:r>
              <a:rPr lang="tr-TR" sz="2400" dirty="0" smtClean="0"/>
              <a:t> </a:t>
            </a:r>
            <a:r>
              <a:rPr lang="tr-TR" sz="2200" dirty="0" smtClean="0">
                <a:latin typeface="Times New Roman" panose="02020603050405020304" pitchFamily="18" charset="0"/>
                <a:cs typeface="Times New Roman" panose="02020603050405020304" pitchFamily="18" charset="0"/>
              </a:rPr>
              <a:t>4- Piyasa </a:t>
            </a:r>
            <a:r>
              <a:rPr lang="tr-TR" sz="2200" dirty="0">
                <a:latin typeface="Times New Roman" panose="02020603050405020304" pitchFamily="18" charset="0"/>
                <a:cs typeface="Times New Roman" panose="02020603050405020304" pitchFamily="18" charset="0"/>
              </a:rPr>
              <a:t>Fiyat Araştırması Tutanağının (PFAT) Düzenlenmesi</a:t>
            </a:r>
          </a:p>
          <a:p>
            <a:pPr algn="just"/>
            <a:r>
              <a:rPr lang="tr-TR" sz="2200" dirty="0" smtClean="0">
                <a:latin typeface="Times New Roman" panose="02020603050405020304" pitchFamily="18" charset="0"/>
                <a:cs typeface="Times New Roman" panose="02020603050405020304" pitchFamily="18" charset="0"/>
              </a:rPr>
              <a:t>En </a:t>
            </a:r>
            <a:r>
              <a:rPr lang="tr-TR" sz="2200" dirty="0">
                <a:latin typeface="Times New Roman" panose="02020603050405020304" pitchFamily="18" charset="0"/>
                <a:cs typeface="Times New Roman" panose="02020603050405020304" pitchFamily="18" charset="0"/>
              </a:rPr>
              <a:t>Avantajlı Fiyatın Belirlenerek PFA  Tutanağının Düzenlenmesi </a:t>
            </a:r>
          </a:p>
          <a:p>
            <a:pPr algn="just"/>
            <a:r>
              <a:rPr lang="tr-TR" sz="2200" dirty="0" smtClean="0">
                <a:latin typeface="Times New Roman" panose="02020603050405020304" pitchFamily="18" charset="0"/>
                <a:cs typeface="Times New Roman" panose="02020603050405020304" pitchFamily="18" charset="0"/>
              </a:rPr>
              <a:t>Gerekmesi </a:t>
            </a:r>
            <a:r>
              <a:rPr lang="tr-TR" sz="2200" dirty="0">
                <a:latin typeface="Times New Roman" panose="02020603050405020304" pitchFamily="18" charset="0"/>
                <a:cs typeface="Times New Roman" panose="02020603050405020304" pitchFamily="18" charset="0"/>
              </a:rPr>
              <a:t>Durumunda Sözleşmenin İmzalanması </a:t>
            </a:r>
          </a:p>
          <a:p>
            <a:pPr algn="just"/>
            <a:r>
              <a:rPr lang="tr-TR" sz="2200" dirty="0">
                <a:latin typeface="Times New Roman" panose="02020603050405020304" pitchFamily="18" charset="0"/>
                <a:cs typeface="Times New Roman" panose="02020603050405020304" pitchFamily="18" charset="0"/>
              </a:rPr>
              <a:t>Yüklenicinin Yükümlülüklerini Yerine Getirmesi İçin Talimat Verilmesi. </a:t>
            </a:r>
          </a:p>
          <a:p>
            <a:pPr algn="just"/>
            <a:r>
              <a:rPr lang="tr-TR" sz="2200" dirty="0" smtClean="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KİK’e </a:t>
            </a:r>
            <a:r>
              <a:rPr lang="tr-TR" sz="2200" dirty="0">
                <a:latin typeface="Times New Roman" panose="02020603050405020304" pitchFamily="18" charset="0"/>
                <a:cs typeface="Times New Roman" panose="02020603050405020304" pitchFamily="18" charset="0"/>
              </a:rPr>
              <a:t>Alım İşleminin Bildirilmesi.</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231165323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338421"/>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3047019"/>
            <a:ext cx="9144000" cy="1815882"/>
          </a:xfrm>
          <a:prstGeom prst="rect">
            <a:avLst/>
          </a:prstGeom>
        </p:spPr>
        <p:txBody>
          <a:bodyPr wrap="square">
            <a:spAutoFit/>
          </a:bodyPr>
          <a:lstStyle/>
          <a:p>
            <a:r>
              <a:rPr lang="tr-TR" sz="2400" dirty="0">
                <a:solidFill>
                  <a:srgbClr val="C00300"/>
                </a:solidFill>
                <a:latin typeface="Times New Roman" panose="02020603050405020304" pitchFamily="18" charset="0"/>
                <a:cs typeface="Times New Roman" panose="02020603050405020304" pitchFamily="18" charset="0"/>
              </a:rPr>
              <a:t>DOĞRUDAN TEMİN SÜRECİ </a:t>
            </a:r>
          </a:p>
          <a:p>
            <a:r>
              <a:rPr lang="tr-TR" sz="2200" dirty="0" smtClean="0">
                <a:latin typeface="Times New Roman" panose="02020603050405020304" pitchFamily="18" charset="0"/>
                <a:cs typeface="Times New Roman" panose="02020603050405020304" pitchFamily="18" charset="0"/>
              </a:rPr>
              <a:t>5-Alım </a:t>
            </a:r>
            <a:r>
              <a:rPr lang="tr-TR" sz="2200" dirty="0">
                <a:latin typeface="Times New Roman" panose="02020603050405020304" pitchFamily="18" charset="0"/>
                <a:cs typeface="Times New Roman" panose="02020603050405020304" pitchFamily="18" charset="0"/>
              </a:rPr>
              <a:t>Konusu İşin Yerine </a:t>
            </a:r>
            <a:r>
              <a:rPr lang="tr-TR" sz="2200" dirty="0" smtClean="0">
                <a:latin typeface="Times New Roman" panose="02020603050405020304" pitchFamily="18" charset="0"/>
                <a:cs typeface="Times New Roman" panose="02020603050405020304" pitchFamily="18" charset="0"/>
              </a:rPr>
              <a:t>Getirilmesi</a:t>
            </a:r>
          </a:p>
          <a:p>
            <a:r>
              <a:rPr lang="tr-TR" sz="2200" dirty="0" smtClean="0">
                <a:latin typeface="Times New Roman" panose="02020603050405020304" pitchFamily="18" charset="0"/>
                <a:cs typeface="Times New Roman" panose="02020603050405020304" pitchFamily="18" charset="0"/>
              </a:rPr>
              <a:t>   Kabul </a:t>
            </a:r>
            <a:r>
              <a:rPr lang="tr-TR" sz="2200" dirty="0">
                <a:latin typeface="Times New Roman" panose="02020603050405020304" pitchFamily="18" charset="0"/>
                <a:cs typeface="Times New Roman" panose="02020603050405020304" pitchFamily="18" charset="0"/>
              </a:rPr>
              <a:t>İşleminin Yapılması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Gerekmesi Durumunda TİF Düzenlenmesi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Ödeme Emri Belgesinin Düzenlenmesi</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98572900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626341"/>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223116"/>
            <a:ext cx="9144000" cy="2492990"/>
          </a:xfrm>
          <a:prstGeom prst="rect">
            <a:avLst/>
          </a:prstGeom>
        </p:spPr>
        <p:txBody>
          <a:bodyPr wrap="square">
            <a:spAutoFit/>
          </a:bodyPr>
          <a:lstStyle/>
          <a:p>
            <a:r>
              <a:rPr lang="tr-TR" sz="2400" dirty="0" smtClean="0">
                <a:solidFill>
                  <a:srgbClr val="C00300"/>
                </a:solidFill>
                <a:latin typeface="Times New Roman" panose="02020603050405020304" pitchFamily="18" charset="0"/>
                <a:cs typeface="Times New Roman" panose="02020603050405020304" pitchFamily="18" charset="0"/>
              </a:rPr>
              <a:t>ÖDENEK</a:t>
            </a:r>
            <a:r>
              <a:rPr lang="tr-TR" sz="2400" dirty="0" smtClean="0">
                <a:latin typeface="Times New Roman" panose="02020603050405020304" pitchFamily="18" charset="0"/>
                <a:cs typeface="Times New Roman" panose="02020603050405020304" pitchFamily="18" charset="0"/>
              </a:rPr>
              <a:t> </a:t>
            </a:r>
          </a:p>
          <a:p>
            <a:r>
              <a:rPr lang="tr-TR" sz="2200" dirty="0" smtClean="0">
                <a:latin typeface="Times New Roman" panose="02020603050405020304" pitchFamily="18" charset="0"/>
                <a:cs typeface="Times New Roman" panose="02020603050405020304" pitchFamily="18" charset="0"/>
              </a:rPr>
              <a:t>Ödeneği </a:t>
            </a:r>
            <a:r>
              <a:rPr lang="tr-TR" sz="2200" dirty="0">
                <a:latin typeface="Times New Roman" panose="02020603050405020304" pitchFamily="18" charset="0"/>
                <a:cs typeface="Times New Roman" panose="02020603050405020304" pitchFamily="18" charset="0"/>
              </a:rPr>
              <a:t>bulunmayan hiçbir iş için ihaleye çıkılamaz. (4734/Temel İlkeler Md.:5) Kamu idareleri, bütçelerinde yer alan ödeneklerin üzerinde harcama yapamaz. (5018/Ödeneklerin kullanılması Md.:20/d) Kanunun </a:t>
            </a:r>
            <a:r>
              <a:rPr lang="tr-TR" sz="2200" dirty="0" smtClean="0">
                <a:latin typeface="Times New Roman" panose="02020603050405020304" pitchFamily="18" charset="0"/>
                <a:cs typeface="Times New Roman" panose="02020603050405020304" pitchFamily="18" charset="0"/>
              </a:rPr>
              <a:t>21/f </a:t>
            </a:r>
            <a:r>
              <a:rPr lang="tr-TR" sz="2200" dirty="0">
                <a:latin typeface="Times New Roman" panose="02020603050405020304" pitchFamily="18" charset="0"/>
                <a:cs typeface="Times New Roman" panose="02020603050405020304" pitchFamily="18" charset="0"/>
              </a:rPr>
              <a:t>ve 22 </a:t>
            </a:r>
            <a:r>
              <a:rPr lang="tr-TR" sz="2200" dirty="0" smtClean="0">
                <a:latin typeface="Times New Roman" panose="02020603050405020304" pitchFamily="18" charset="0"/>
                <a:cs typeface="Times New Roman" panose="02020603050405020304" pitchFamily="18" charset="0"/>
              </a:rPr>
              <a:t>/d  </a:t>
            </a:r>
            <a:r>
              <a:rPr lang="tr-TR" sz="2200" dirty="0">
                <a:latin typeface="Times New Roman" panose="02020603050405020304" pitchFamily="18" charset="0"/>
                <a:cs typeface="Times New Roman" panose="02020603050405020304" pitchFamily="18" charset="0"/>
              </a:rPr>
              <a:t>maddelerindeki parasal limitler dahilinde yapılacak harcamaların yıllık toplamı, idarelerin bütçelerine bu amaçla konulacak ödeneklerin %10'unu Kamu İhale Kurulunun uygun görüşü olmadıkça aşamaz </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96212520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132454"/>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563359"/>
            <a:ext cx="9144000" cy="2831544"/>
          </a:xfrm>
          <a:prstGeom prst="rect">
            <a:avLst/>
          </a:prstGeom>
        </p:spPr>
        <p:txBody>
          <a:bodyPr wrap="square">
            <a:spAutoFit/>
          </a:bodyPr>
          <a:lstStyle/>
          <a:p>
            <a:pPr algn="just"/>
            <a:r>
              <a:rPr lang="tr-TR" sz="2400" dirty="0">
                <a:solidFill>
                  <a:srgbClr val="C00300"/>
                </a:solidFill>
                <a:latin typeface="Times New Roman" panose="02020603050405020304" pitchFamily="18" charset="0"/>
                <a:cs typeface="Times New Roman" panose="02020603050405020304" pitchFamily="18" charset="0"/>
              </a:rPr>
              <a:t>YAKLAŞIK </a:t>
            </a:r>
            <a:r>
              <a:rPr lang="tr-TR" sz="2400" dirty="0" smtClean="0">
                <a:solidFill>
                  <a:srgbClr val="C00300"/>
                </a:solidFill>
                <a:latin typeface="Times New Roman" panose="02020603050405020304" pitchFamily="18" charset="0"/>
                <a:cs typeface="Times New Roman" panose="02020603050405020304" pitchFamily="18" charset="0"/>
              </a:rPr>
              <a:t>MALİYET </a:t>
            </a:r>
          </a:p>
          <a:p>
            <a:pPr algn="just"/>
            <a:r>
              <a:rPr lang="tr-TR" sz="2200" dirty="0" smtClean="0">
                <a:latin typeface="Times New Roman" panose="02020603050405020304" pitchFamily="18" charset="0"/>
                <a:cs typeface="Times New Roman" panose="02020603050405020304" pitchFamily="18" charset="0"/>
              </a:rPr>
              <a:t>Tek </a:t>
            </a:r>
            <a:r>
              <a:rPr lang="tr-TR" sz="2200" dirty="0">
                <a:latin typeface="Times New Roman" panose="02020603050405020304" pitchFamily="18" charset="0"/>
                <a:cs typeface="Times New Roman" panose="02020603050405020304" pitchFamily="18" charset="0"/>
              </a:rPr>
              <a:t>kaynaktan temin edilecek alımlarda (22 a/b/c) uygulama yönetmelikleri ekindeki standart formlarda (KİK021.0/H ve KİK022.0/M) yaklaşık bedel hazırlanmasına ilişkin açıklamalar yer aldığından zorunlu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Ayrıca </a:t>
            </a:r>
            <a:r>
              <a:rPr lang="tr-TR" sz="2200" dirty="0">
                <a:latin typeface="Times New Roman" panose="02020603050405020304" pitchFamily="18" charset="0"/>
                <a:cs typeface="Times New Roman" panose="02020603050405020304" pitchFamily="18" charset="0"/>
              </a:rPr>
              <a:t>22/d kapsamındaki yapım işinde de yaklaşık maliyet zorunlu (Genel Tebliğ/22.5.1</a:t>
            </a:r>
            <a:r>
              <a:rPr lang="tr-TR" sz="2200" dirty="0" smtClean="0">
                <a:latin typeface="Times New Roman" panose="02020603050405020304" pitchFamily="18" charset="0"/>
                <a:cs typeface="Times New Roman" panose="02020603050405020304" pitchFamily="18" charset="0"/>
              </a:rPr>
              <a:t>.)</a:t>
            </a:r>
          </a:p>
          <a:p>
            <a:pPr algn="just"/>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Özellikle 22/d için, alımın limitin altında kalıp kalmadığının tespiti için yaklaşık maliyeti belirlemekte yarar vardır. </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57595139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1840252"/>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481723"/>
            <a:ext cx="9143999" cy="2185214"/>
          </a:xfrm>
          <a:prstGeom prst="rect">
            <a:avLst/>
          </a:prstGeom>
        </p:spPr>
        <p:txBody>
          <a:bodyPr wrap="square">
            <a:spAutoFit/>
          </a:bodyPr>
          <a:lstStyle/>
          <a:p>
            <a:pPr algn="just"/>
            <a:r>
              <a:rPr lang="tr-TR" sz="2400" dirty="0">
                <a:solidFill>
                  <a:srgbClr val="C00300"/>
                </a:solidFill>
                <a:latin typeface="Times New Roman" panose="02020603050405020304" pitchFamily="18" charset="0"/>
                <a:cs typeface="Times New Roman" panose="02020603050405020304" pitchFamily="18" charset="0"/>
              </a:rPr>
              <a:t>22 </a:t>
            </a:r>
            <a:r>
              <a:rPr lang="tr-TR" sz="2400" dirty="0" smtClean="0">
                <a:solidFill>
                  <a:srgbClr val="C00300"/>
                </a:solidFill>
                <a:latin typeface="Times New Roman" panose="02020603050405020304" pitchFamily="18" charset="0"/>
                <a:cs typeface="Times New Roman" panose="02020603050405020304" pitchFamily="18" charset="0"/>
              </a:rPr>
              <a:t>(d) </a:t>
            </a:r>
            <a:r>
              <a:rPr lang="tr-TR" sz="2400" dirty="0">
                <a:solidFill>
                  <a:srgbClr val="C00300"/>
                </a:solidFill>
                <a:latin typeface="Times New Roman" panose="02020603050405020304" pitchFamily="18" charset="0"/>
                <a:cs typeface="Times New Roman" panose="02020603050405020304" pitchFamily="18" charset="0"/>
              </a:rPr>
              <a:t>BENDİ İÇİN ÖZEL </a:t>
            </a:r>
            <a:r>
              <a:rPr lang="tr-TR" sz="2400" dirty="0" smtClean="0">
                <a:solidFill>
                  <a:srgbClr val="C00300"/>
                </a:solidFill>
                <a:latin typeface="Times New Roman" panose="02020603050405020304" pitchFamily="18" charset="0"/>
                <a:cs typeface="Times New Roman" panose="02020603050405020304" pitchFamily="18" charset="0"/>
              </a:rPr>
              <a:t>DURUM</a:t>
            </a:r>
          </a:p>
          <a:p>
            <a:pPr algn="just"/>
            <a:r>
              <a:rPr lang="tr-TR" sz="2400" dirty="0" smtClean="0">
                <a:solidFill>
                  <a:srgbClr val="C00300"/>
                </a:solidFill>
              </a:rPr>
              <a:t> </a:t>
            </a:r>
            <a:r>
              <a:rPr lang="tr-TR" sz="2200" dirty="0">
                <a:latin typeface="Times New Roman" panose="02020603050405020304" pitchFamily="18" charset="0"/>
                <a:cs typeface="Times New Roman" panose="02020603050405020304" pitchFamily="18" charset="0"/>
              </a:rPr>
              <a:t>Bu bentte belirlenen parasal limitlere bağlı olarak yapılacak ihtiyaç teminlerinde</a:t>
            </a:r>
            <a:r>
              <a:rPr lang="tr-TR" sz="2200" dirty="0" smtClean="0">
                <a:latin typeface="Times New Roman" panose="02020603050405020304" pitchFamily="18" charset="0"/>
                <a:cs typeface="Times New Roman" panose="02020603050405020304" pitchFamily="18" charset="0"/>
              </a:rPr>
              <a:t>,</a:t>
            </a:r>
          </a:p>
          <a:p>
            <a:pPr algn="just"/>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 piyasada yapılan fiyat araştırması </a:t>
            </a:r>
            <a:r>
              <a:rPr lang="tr-TR" sz="2200" dirty="0" smtClean="0">
                <a:latin typeface="Times New Roman" panose="02020603050405020304" pitchFamily="18" charset="0"/>
                <a:cs typeface="Times New Roman" panose="02020603050405020304" pitchFamily="18" charset="0"/>
              </a:rPr>
              <a:t>sonucunda </a:t>
            </a:r>
            <a:r>
              <a:rPr lang="tr-TR" sz="2200" dirty="0">
                <a:latin typeface="Times New Roman" panose="02020603050405020304" pitchFamily="18" charset="0"/>
                <a:cs typeface="Times New Roman" panose="02020603050405020304" pitchFamily="18" charset="0"/>
              </a:rPr>
              <a:t>öngörülen parasal limitin aşılacağının tespit edilmesi halinde, ihtiyacın Kanunun ilgili hükümlerine göre ihale yoluyla temin edilmesi gerekmektedir. (KİK Genel Tebliği Md: 22.5.1.1) </a:t>
            </a: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89065932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2040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595256"/>
            <a:ext cx="9144000" cy="2154436"/>
          </a:xfrm>
          <a:prstGeom prst="rect">
            <a:avLst/>
          </a:prstGeom>
        </p:spPr>
        <p:txBody>
          <a:bodyPr wrap="square">
            <a:spAutoFit/>
          </a:bodyPr>
          <a:lstStyle/>
          <a:p>
            <a:pPr algn="just"/>
            <a:r>
              <a:rPr lang="tr-TR" sz="2400" dirty="0">
                <a:solidFill>
                  <a:srgbClr val="C00300"/>
                </a:solidFill>
                <a:latin typeface="Times New Roman" panose="02020603050405020304" pitchFamily="18" charset="0"/>
                <a:cs typeface="Times New Roman" panose="02020603050405020304" pitchFamily="18" charset="0"/>
              </a:rPr>
              <a:t>PİYASA FİYAT </a:t>
            </a:r>
            <a:r>
              <a:rPr lang="tr-TR" sz="2400" dirty="0" smtClean="0">
                <a:solidFill>
                  <a:srgbClr val="C00300"/>
                </a:solidFill>
                <a:latin typeface="Times New Roman" panose="02020603050405020304" pitchFamily="18" charset="0"/>
                <a:cs typeface="Times New Roman" panose="02020603050405020304" pitchFamily="18" charset="0"/>
              </a:rPr>
              <a:t>ARAŞTIRMASI</a:t>
            </a:r>
          </a:p>
          <a:p>
            <a:pPr algn="just"/>
            <a:r>
              <a:rPr lang="tr-TR" sz="2200" dirty="0" smtClean="0">
                <a:latin typeface="Times New Roman" panose="02020603050405020304" pitchFamily="18" charset="0"/>
                <a:cs typeface="Times New Roman" panose="02020603050405020304" pitchFamily="18" charset="0"/>
              </a:rPr>
              <a:t>Kanunun </a:t>
            </a:r>
            <a:r>
              <a:rPr lang="tr-TR" sz="2200" dirty="0">
                <a:latin typeface="Times New Roman" panose="02020603050405020304" pitchFamily="18" charset="0"/>
                <a:cs typeface="Times New Roman" panose="02020603050405020304" pitchFamily="18" charset="0"/>
              </a:rPr>
              <a:t>22 </a:t>
            </a:r>
            <a:r>
              <a:rPr lang="tr-TR" sz="2200" dirty="0" err="1">
                <a:latin typeface="Times New Roman" panose="02020603050405020304" pitchFamily="18" charset="0"/>
                <a:cs typeface="Times New Roman" panose="02020603050405020304" pitchFamily="18" charset="0"/>
              </a:rPr>
              <a:t>nci</a:t>
            </a:r>
            <a:r>
              <a:rPr lang="tr-TR" sz="2200" dirty="0">
                <a:latin typeface="Times New Roman" panose="02020603050405020304" pitchFamily="18" charset="0"/>
                <a:cs typeface="Times New Roman" panose="02020603050405020304" pitchFamily="18" charset="0"/>
              </a:rPr>
              <a:t> maddesinde; “…ihale yetkilisince görevlendirilecek kişi veya kişiler tarafından…” ifadesine göre görevlendirmenin şekli ile ilgili her hangi bir açıklama yer almamaktadır.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Ancak</a:t>
            </a:r>
            <a:r>
              <a:rPr lang="tr-TR" sz="2200" dirty="0">
                <a:latin typeface="Times New Roman" panose="02020603050405020304" pitchFamily="18" charset="0"/>
                <a:cs typeface="Times New Roman" panose="02020603050405020304" pitchFamily="18" charset="0"/>
              </a:rPr>
              <a:t>, görevlilerin sorumlu tutulabilmeleri için, görevlendirmenin yazılı olarak yapılması zorunludur. </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93517199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idx="4294967295"/>
          </p:nvPr>
        </p:nvSpPr>
        <p:spPr>
          <a:xfrm>
            <a:off x="1" y="630614"/>
            <a:ext cx="1717964" cy="427647"/>
          </a:xfrm>
          <a:prstGeom prst="rect">
            <a:avLst/>
          </a:prstGeom>
        </p:spPr>
        <p:txBody>
          <a:bodyPr>
            <a:normAutofit/>
          </a:bodyPr>
          <a:lstStyle/>
          <a:p>
            <a:pPr lvl="0">
              <a:spcBef>
                <a:spcPct val="20000"/>
              </a:spcBef>
            </a:pPr>
            <a:r>
              <a:rPr lang="tr-TR" altLang="tr-TR" sz="2400" dirty="0">
                <a:solidFill>
                  <a:srgbClr val="C00300"/>
                </a:solidFill>
                <a:latin typeface="Times New Roman" panose="02020603050405020304" pitchFamily="18" charset="0"/>
                <a:cs typeface="Times New Roman" panose="02020603050405020304" pitchFamily="18" charset="0"/>
              </a:rPr>
              <a:t>Tanımlar</a:t>
            </a:r>
            <a:endParaRPr lang="tr-TR" sz="2400" dirty="0">
              <a:solidFill>
                <a:srgbClr val="C00300"/>
              </a:solidFill>
              <a:latin typeface="Times New Roman" panose="02020603050405020304" pitchFamily="18" charset="0"/>
              <a:cs typeface="Times New Roman" panose="02020603050405020304" pitchFamily="18" charset="0"/>
            </a:endParaRPr>
          </a:p>
        </p:txBody>
      </p:sp>
      <p:sp>
        <p:nvSpPr>
          <p:cNvPr id="4" name="Metin kutusu 3">
            <a:extLst>
              <a:ext uri="{FF2B5EF4-FFF2-40B4-BE49-F238E27FC236}">
                <a16:creationId xmlns:a16="http://schemas.microsoft.com/office/drawing/2014/main" id="{F0F671BB-07AF-8D4B-9C2D-FDBB884CA959}"/>
              </a:ext>
            </a:extLst>
          </p:cNvPr>
          <p:cNvSpPr txBox="1"/>
          <p:nvPr/>
        </p:nvSpPr>
        <p:spPr>
          <a:xfrm>
            <a:off x="1" y="1458477"/>
            <a:ext cx="9144000" cy="2123658"/>
          </a:xfrm>
          <a:prstGeom prst="rect">
            <a:avLst/>
          </a:prstGeom>
          <a:noFill/>
        </p:spPr>
        <p:txBody>
          <a:bodyPr wrap="square" rtlCol="0">
            <a:spAutoFit/>
          </a:bodyPr>
          <a:lstStyle/>
          <a:p>
            <a:pPr algn="just">
              <a:lnSpc>
                <a:spcPct val="150000"/>
              </a:lnSpc>
              <a:spcAft>
                <a:spcPts val="1200"/>
              </a:spcAft>
              <a:defRPr/>
            </a:pPr>
            <a:r>
              <a:rPr lang="tr-TR" altLang="tr-TR" sz="2200" b="1" dirty="0">
                <a:solidFill>
                  <a:srgbClr val="C00000"/>
                </a:solidFill>
                <a:latin typeface="Times New Roman" panose="02020603050405020304" pitchFamily="18" charset="0"/>
                <a:cs typeface="Times New Roman" panose="02020603050405020304" pitchFamily="18" charset="0"/>
              </a:rPr>
              <a:t>İhale: </a:t>
            </a:r>
            <a:r>
              <a:rPr lang="tr-TR" altLang="tr-TR" sz="2200" dirty="0">
                <a:latin typeface="Times New Roman" panose="02020603050405020304" pitchFamily="18" charset="0"/>
                <a:cs typeface="Times New Roman" panose="02020603050405020304" pitchFamily="18" charset="0"/>
              </a:rPr>
              <a:t>Bu Kanunda yazılı usul ve şartlarla mal veya hizmet alımları ile yapım işlerinin istekliler arasından seçilecek birisi üzerine bırakıldığını gösteren ve ihale yetkilisinin onayını müteakip sözleşmenin imzalanması ile tamamlanan </a:t>
            </a:r>
            <a:r>
              <a:rPr lang="tr-TR" altLang="tr-TR" sz="2200" dirty="0" smtClean="0">
                <a:latin typeface="Times New Roman" panose="02020603050405020304" pitchFamily="18" charset="0"/>
                <a:cs typeface="Times New Roman" panose="02020603050405020304" pitchFamily="18" charset="0"/>
              </a:rPr>
              <a:t>işlemleri,</a:t>
            </a:r>
            <a:endParaRPr lang="tr-TR" altLang="tr-TR" sz="2200" dirty="0">
              <a:latin typeface="Times New Roman" panose="02020603050405020304" pitchFamily="18" charset="0"/>
              <a:cs typeface="Times New Roman" panose="02020603050405020304" pitchFamily="18" charset="0"/>
            </a:endParaRPr>
          </a:p>
        </p:txBody>
      </p:sp>
      <p:graphicFrame>
        <p:nvGraphicFramePr>
          <p:cNvPr id="5" name="Diyagram 4"/>
          <p:cNvGraphicFramePr/>
          <p:nvPr>
            <p:extLst>
              <p:ext uri="{D42A27DB-BD31-4B8C-83A1-F6EECF244321}">
                <p14:modId xmlns:p14="http://schemas.microsoft.com/office/powerpoint/2010/main" val="3230629885"/>
              </p:ext>
            </p:extLst>
          </p:nvPr>
        </p:nvGraphicFramePr>
        <p:xfrm>
          <a:off x="1" y="3741995"/>
          <a:ext cx="7928577" cy="2601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Resim 5"/>
          <p:cNvPicPr>
            <a:picLocks noChangeAspect="1"/>
          </p:cNvPicPr>
          <p:nvPr/>
        </p:nvPicPr>
        <p:blipFill>
          <a:blip r:embed="rId7"/>
          <a:stretch>
            <a:fillRect/>
          </a:stretch>
        </p:blipFill>
        <p:spPr>
          <a:xfrm>
            <a:off x="7928578" y="-11903"/>
            <a:ext cx="1177798" cy="1070164"/>
          </a:xfrm>
          <a:prstGeom prst="rect">
            <a:avLst/>
          </a:prstGeom>
        </p:spPr>
      </p:pic>
    </p:spTree>
    <p:extLst>
      <p:ext uri="{BB962C8B-B14F-4D97-AF65-F5344CB8AC3E}">
        <p14:creationId xmlns:p14="http://schemas.microsoft.com/office/powerpoint/2010/main" val="148869213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188889"/>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1861086"/>
            <a:ext cx="9143999" cy="3170099"/>
          </a:xfrm>
          <a:prstGeom prst="rect">
            <a:avLst/>
          </a:prstGeom>
        </p:spPr>
        <p:txBody>
          <a:bodyPr wrap="square">
            <a:spAutoFit/>
          </a:bodyPr>
          <a:lstStyle/>
          <a:p>
            <a:pPr algn="just"/>
            <a:r>
              <a:rPr lang="tr-TR" sz="2400" dirty="0">
                <a:solidFill>
                  <a:srgbClr val="C00300"/>
                </a:solidFill>
                <a:latin typeface="Times New Roman" panose="02020603050405020304" pitchFamily="18" charset="0"/>
                <a:cs typeface="Times New Roman" panose="02020603050405020304" pitchFamily="18" charset="0"/>
              </a:rPr>
              <a:t>PİYASA FİYAT ARAŞTIRMASININ YAPILMASI </a:t>
            </a:r>
            <a:endParaRPr lang="tr-TR" sz="2400" dirty="0" smtClean="0">
              <a:solidFill>
                <a:srgbClr val="C00300"/>
              </a:solidFill>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Teklif </a:t>
            </a:r>
            <a:r>
              <a:rPr lang="tr-TR" sz="2200" dirty="0">
                <a:latin typeface="Times New Roman" panose="02020603050405020304" pitchFamily="18" charset="0"/>
                <a:cs typeface="Times New Roman" panose="02020603050405020304" pitchFamily="18" charset="0"/>
              </a:rPr>
              <a:t>mektubu dağıtımı (İhale Yönetmeliklerinde belirtilen yöntemler kullanılabilir.)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İdarede </a:t>
            </a:r>
            <a:r>
              <a:rPr lang="tr-TR" sz="2200" dirty="0">
                <a:latin typeface="Times New Roman" panose="02020603050405020304" pitchFamily="18" charset="0"/>
                <a:cs typeface="Times New Roman" panose="02020603050405020304" pitchFamily="18" charset="0"/>
              </a:rPr>
              <a:t>ve sektörde bilgi alınabilecek </a:t>
            </a:r>
            <a:r>
              <a:rPr lang="tr-TR" sz="2200" dirty="0" smtClean="0">
                <a:latin typeface="Times New Roman" panose="02020603050405020304" pitchFamily="18" charset="0"/>
                <a:cs typeface="Times New Roman" panose="02020603050405020304" pitchFamily="18" charset="0"/>
              </a:rPr>
              <a:t>kişiler</a:t>
            </a:r>
          </a:p>
          <a:p>
            <a:pPr algn="just"/>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Benzer alımların sonuçları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Alımlar </a:t>
            </a:r>
            <a:r>
              <a:rPr lang="tr-TR" sz="2200" dirty="0">
                <a:latin typeface="Times New Roman" panose="02020603050405020304" pitchFamily="18" charset="0"/>
                <a:cs typeface="Times New Roman" panose="02020603050405020304" pitchFamily="18" charset="0"/>
              </a:rPr>
              <a:t>için oluşturulan idari veri tabanları(DMO)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Online </a:t>
            </a:r>
            <a:r>
              <a:rPr lang="tr-TR" sz="2200" dirty="0">
                <a:latin typeface="Times New Roman" panose="02020603050405020304" pitchFamily="18" charset="0"/>
                <a:cs typeface="Times New Roman" panose="02020603050405020304" pitchFamily="18" charset="0"/>
              </a:rPr>
              <a:t>haberleşme imkanları (sanal marketler).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Yetkili </a:t>
            </a:r>
            <a:r>
              <a:rPr lang="tr-TR" sz="2200" dirty="0">
                <a:latin typeface="Times New Roman" panose="02020603050405020304" pitchFamily="18" charset="0"/>
                <a:cs typeface="Times New Roman" panose="02020603050405020304" pitchFamily="18" charset="0"/>
              </a:rPr>
              <a:t>kuruluş fiyat listeleri/piyasa rayiçleri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Üretici </a:t>
            </a:r>
            <a:r>
              <a:rPr lang="tr-TR" sz="2200" dirty="0">
                <a:latin typeface="Times New Roman" panose="02020603050405020304" pitchFamily="18" charset="0"/>
                <a:cs typeface="Times New Roman" panose="02020603050405020304" pitchFamily="18" charset="0"/>
              </a:rPr>
              <a:t>veya dağıtıcılar tarafından yayınlanan katalog, broşür gibi materyaller </a:t>
            </a:r>
            <a:endParaRPr lang="tr-TR" sz="2200" dirty="0" smtClean="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1" y="0"/>
            <a:ext cx="1177798" cy="1070164"/>
          </a:xfrm>
          <a:prstGeom prst="rect">
            <a:avLst/>
          </a:prstGeom>
        </p:spPr>
      </p:pic>
    </p:spTree>
    <p:extLst>
      <p:ext uri="{BB962C8B-B14F-4D97-AF65-F5344CB8AC3E}">
        <p14:creationId xmlns:p14="http://schemas.microsoft.com/office/powerpoint/2010/main" val="270398120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972661"/>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a:t>
            </a:r>
            <a:r>
              <a:rPr lang="tr-TR" sz="2400" dirty="0" smtClean="0">
                <a:solidFill>
                  <a:srgbClr val="C00300"/>
                </a:solidFill>
                <a:latin typeface="Times New Roman" panose="02020603050405020304" pitchFamily="18" charset="0"/>
                <a:cs typeface="Times New Roman" panose="02020603050405020304" pitchFamily="18" charset="0"/>
              </a:rPr>
              <a:t>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651760"/>
            <a:ext cx="9143999" cy="2154436"/>
          </a:xfrm>
          <a:prstGeom prst="rect">
            <a:avLst/>
          </a:prstGeom>
        </p:spPr>
        <p:txBody>
          <a:bodyPr wrap="square">
            <a:spAutoFit/>
          </a:bodyPr>
          <a:lstStyle/>
          <a:p>
            <a:r>
              <a:rPr lang="tr-TR" sz="2400" dirty="0">
                <a:solidFill>
                  <a:srgbClr val="C00300"/>
                </a:solidFill>
                <a:latin typeface="Times New Roman" panose="02020603050405020304" pitchFamily="18" charset="0"/>
                <a:cs typeface="Times New Roman" panose="02020603050405020304" pitchFamily="18" charset="0"/>
              </a:rPr>
              <a:t>PİYASA FİYAT ARAŞTIRMASININ YAPILMASI </a:t>
            </a:r>
          </a:p>
          <a:p>
            <a:r>
              <a:rPr lang="tr-TR" sz="2200" dirty="0" smtClean="0">
                <a:latin typeface="Times New Roman" panose="02020603050405020304" pitchFamily="18" charset="0"/>
                <a:cs typeface="Times New Roman" panose="02020603050405020304" pitchFamily="18" charset="0"/>
              </a:rPr>
              <a:t>Yazılı </a:t>
            </a:r>
            <a:r>
              <a:rPr lang="tr-TR" sz="2200" dirty="0">
                <a:latin typeface="Times New Roman" panose="02020603050405020304" pitchFamily="18" charset="0"/>
                <a:cs typeface="Times New Roman" panose="02020603050405020304" pitchFamily="18" charset="0"/>
              </a:rPr>
              <a:t>teklif zorunlu değildir.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Faks </a:t>
            </a:r>
            <a:r>
              <a:rPr lang="tr-TR" sz="2200" dirty="0">
                <a:latin typeface="Times New Roman" panose="02020603050405020304" pitchFamily="18" charset="0"/>
                <a:cs typeface="Times New Roman" panose="02020603050405020304" pitchFamily="18" charset="0"/>
              </a:rPr>
              <a:t>ve e-mail gibi yollar geçerlidir.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Tespit </a:t>
            </a:r>
            <a:r>
              <a:rPr lang="tr-TR" sz="2200" dirty="0">
                <a:latin typeface="Times New Roman" panose="02020603050405020304" pitchFamily="18" charset="0"/>
                <a:cs typeface="Times New Roman" panose="02020603050405020304" pitchFamily="18" charset="0"/>
              </a:rPr>
              <a:t>edilen fiyatlar görevlendirilen kişilerce kayıt altına alınmalıdır.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Fiyat </a:t>
            </a:r>
            <a:r>
              <a:rPr lang="tr-TR" sz="2200" dirty="0">
                <a:latin typeface="Times New Roman" panose="02020603050405020304" pitchFamily="18" charset="0"/>
                <a:cs typeface="Times New Roman" panose="02020603050405020304" pitchFamily="18" charset="0"/>
              </a:rPr>
              <a:t>araştırması sırasında teknik şartlar ve fiyat üzerinde görüşme yapılmalıdır.(Pazarlık)</a:t>
            </a:r>
          </a:p>
        </p:txBody>
      </p:sp>
      <p:pic>
        <p:nvPicPr>
          <p:cNvPr id="4" name="Resim 3"/>
          <p:cNvPicPr>
            <a:picLocks noChangeAspect="1"/>
          </p:cNvPicPr>
          <p:nvPr/>
        </p:nvPicPr>
        <p:blipFill>
          <a:blip r:embed="rId2"/>
          <a:stretch>
            <a:fillRect/>
          </a:stretch>
        </p:blipFill>
        <p:spPr>
          <a:xfrm>
            <a:off x="7966202" y="12593"/>
            <a:ext cx="1177798" cy="1070164"/>
          </a:xfrm>
          <a:prstGeom prst="rect">
            <a:avLst/>
          </a:prstGeom>
        </p:spPr>
      </p:pic>
    </p:spTree>
    <p:extLst>
      <p:ext uri="{BB962C8B-B14F-4D97-AF65-F5344CB8AC3E}">
        <p14:creationId xmlns:p14="http://schemas.microsoft.com/office/powerpoint/2010/main" val="69280492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044183"/>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544790"/>
            <a:ext cx="9144000" cy="1815882"/>
          </a:xfrm>
          <a:prstGeom prst="rect">
            <a:avLst/>
          </a:prstGeom>
        </p:spPr>
        <p:txBody>
          <a:bodyPr wrap="square">
            <a:spAutoFit/>
          </a:bodyPr>
          <a:lstStyle/>
          <a:p>
            <a:r>
              <a:rPr lang="tr-TR" sz="2400" dirty="0">
                <a:solidFill>
                  <a:srgbClr val="C00300"/>
                </a:solidFill>
                <a:latin typeface="Times New Roman" panose="02020603050405020304" pitchFamily="18" charset="0"/>
                <a:cs typeface="Times New Roman" panose="02020603050405020304" pitchFamily="18" charset="0"/>
              </a:rPr>
              <a:t>ŞARTNAME VE SÖZLEŞME DÜZENLENMELİ MİDİR? </a:t>
            </a:r>
            <a:endParaRPr lang="tr-TR" sz="2400" dirty="0" smtClean="0">
              <a:solidFill>
                <a:srgbClr val="C00300"/>
              </a:solidFill>
              <a:latin typeface="Times New Roman" panose="02020603050405020304" pitchFamily="18" charset="0"/>
              <a:cs typeface="Times New Roman" panose="02020603050405020304" pitchFamily="18" charset="0"/>
            </a:endParaRPr>
          </a:p>
          <a:p>
            <a:r>
              <a:rPr lang="tr-TR" sz="2200" dirty="0">
                <a:latin typeface="Times New Roman" panose="02020603050405020304" pitchFamily="18" charset="0"/>
                <a:cs typeface="Times New Roman" panose="02020603050405020304" pitchFamily="18" charset="0"/>
              </a:rPr>
              <a:t>Alım belli bir süreyi </a:t>
            </a:r>
            <a:r>
              <a:rPr lang="tr-TR" sz="2200" dirty="0" smtClean="0">
                <a:latin typeface="Times New Roman" panose="02020603050405020304" pitchFamily="18" charset="0"/>
                <a:cs typeface="Times New Roman" panose="02020603050405020304" pitchFamily="18" charset="0"/>
              </a:rPr>
              <a:t>gerektiriyorsa  ZORUNLU</a:t>
            </a:r>
          </a:p>
          <a:p>
            <a:r>
              <a:rPr lang="tr-TR" sz="2200" dirty="0">
                <a:latin typeface="Times New Roman" panose="02020603050405020304" pitchFamily="18" charset="0"/>
                <a:cs typeface="Times New Roman" panose="02020603050405020304" pitchFamily="18" charset="0"/>
              </a:rPr>
              <a:t>Alım 22/c ye göre </a:t>
            </a:r>
            <a:r>
              <a:rPr lang="tr-TR" sz="2200" dirty="0" smtClean="0">
                <a:latin typeface="Times New Roman" panose="02020603050405020304" pitchFamily="18" charset="0"/>
                <a:cs typeface="Times New Roman" panose="02020603050405020304" pitchFamily="18" charset="0"/>
              </a:rPr>
              <a:t>yapılıyorsa          ZORUNLU</a:t>
            </a:r>
            <a:endParaRPr lang="tr-TR" sz="2200" dirty="0">
              <a:latin typeface="Times New Roman" panose="02020603050405020304" pitchFamily="18" charset="0"/>
              <a:cs typeface="Times New Roman" panose="02020603050405020304" pitchFamily="18" charset="0"/>
            </a:endParaRPr>
          </a:p>
          <a:p>
            <a:r>
              <a:rPr lang="tr-TR" sz="2200" dirty="0">
                <a:latin typeface="Times New Roman" panose="02020603050405020304" pitchFamily="18" charset="0"/>
                <a:cs typeface="Times New Roman" panose="02020603050405020304" pitchFamily="18" charset="0"/>
              </a:rPr>
              <a:t>Bir defada yapılacak alımda </a:t>
            </a:r>
            <a:r>
              <a:rPr lang="tr-TR" sz="2200" dirty="0" smtClean="0">
                <a:latin typeface="Times New Roman" panose="02020603050405020304" pitchFamily="18" charset="0"/>
                <a:cs typeface="Times New Roman" panose="02020603050405020304" pitchFamily="18" charset="0"/>
              </a:rPr>
              <a:t>    İDAREYE BAĞLI</a:t>
            </a:r>
          </a:p>
          <a:p>
            <a:r>
              <a:rPr lang="tr-TR" sz="2200" dirty="0">
                <a:latin typeface="Times New Roman" panose="02020603050405020304" pitchFamily="18" charset="0"/>
                <a:cs typeface="Times New Roman" panose="02020603050405020304" pitchFamily="18" charset="0"/>
              </a:rPr>
              <a:t>(Kamu İhale Genel Tebliği/Md.:22.1.1.3)</a:t>
            </a: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16343780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260044"/>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2857508"/>
            <a:ext cx="9144000" cy="3539430"/>
          </a:xfrm>
          <a:prstGeom prst="rect">
            <a:avLst/>
          </a:prstGeom>
        </p:spPr>
        <p:txBody>
          <a:bodyPr wrap="square">
            <a:spAutoFit/>
          </a:bodyPr>
          <a:lstStyle/>
          <a:p>
            <a:pPr algn="just"/>
            <a:r>
              <a:rPr lang="tr-TR" sz="2400" dirty="0" smtClean="0">
                <a:solidFill>
                  <a:srgbClr val="C00300"/>
                </a:solidFill>
                <a:latin typeface="Times New Roman" panose="02020603050405020304" pitchFamily="18" charset="0"/>
                <a:cs typeface="Times New Roman" panose="02020603050405020304" pitchFamily="18" charset="0"/>
              </a:rPr>
              <a:t>AYRICA</a:t>
            </a:r>
            <a:r>
              <a:rPr lang="tr-TR" sz="2400" dirty="0" smtClean="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Teminat </a:t>
            </a:r>
            <a:r>
              <a:rPr lang="tr-TR" sz="2200" dirty="0">
                <a:latin typeface="Times New Roman" panose="02020603050405020304" pitchFamily="18" charset="0"/>
                <a:cs typeface="Times New Roman" panose="02020603050405020304" pitchFamily="18" charset="0"/>
              </a:rPr>
              <a:t>alınması, cezai yaptırımlar öngörülmesi, kabulle ilgili bir kısım prosedürler veya kabul sonrası sorumluluklar getirilmesi gibi uygulamaların tercih edildiği durumlarda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mutlaka </a:t>
            </a:r>
            <a:r>
              <a:rPr lang="tr-TR" sz="2200" dirty="0">
                <a:latin typeface="Times New Roman" panose="02020603050405020304" pitchFamily="18" charset="0"/>
                <a:cs typeface="Times New Roman" panose="02020603050405020304" pitchFamily="18" charset="0"/>
              </a:rPr>
              <a:t>yazılı sözleşme düzenlenmelidir. (Geçerliliği yazılı kurala bağlı olduğundan)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Sözleşme </a:t>
            </a:r>
            <a:r>
              <a:rPr lang="tr-TR" sz="2200" dirty="0">
                <a:latin typeface="Times New Roman" panose="02020603050405020304" pitchFamily="18" charset="0"/>
                <a:cs typeface="Times New Roman" panose="02020603050405020304" pitchFamily="18" charset="0"/>
              </a:rPr>
              <a:t>tasarısı ve idari şartname fiyat araştırması yapılan kişilere verilmelidir.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Doğrudan </a:t>
            </a:r>
            <a:r>
              <a:rPr lang="tr-TR" sz="2200" dirty="0">
                <a:latin typeface="Times New Roman" panose="02020603050405020304" pitchFamily="18" charset="0"/>
                <a:cs typeface="Times New Roman" panose="02020603050405020304" pitchFamily="18" charset="0"/>
              </a:rPr>
              <a:t>teminde idari şartname ve sözleşme tasarısının, tip şartname ve sözleşme tasarısına uygun olması zorunlu değildir</a:t>
            </a:r>
            <a:r>
              <a:rPr lang="tr-TR" sz="2200" dirty="0" smtClean="0">
                <a:latin typeface="Times New Roman" panose="02020603050405020304" pitchFamily="18" charset="0"/>
                <a:cs typeface="Times New Roman" panose="02020603050405020304" pitchFamily="18" charset="0"/>
              </a:rPr>
              <a:t>.</a:t>
            </a:r>
          </a:p>
          <a:p>
            <a:pPr algn="just"/>
            <a:endParaRPr lang="tr-TR" sz="2400" dirty="0"/>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21296081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299232"/>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0" y="3104100"/>
            <a:ext cx="9144000" cy="2985433"/>
          </a:xfrm>
          <a:prstGeom prst="rect">
            <a:avLst/>
          </a:prstGeom>
        </p:spPr>
        <p:txBody>
          <a:bodyPr wrap="square">
            <a:spAutoFit/>
          </a:bodyPr>
          <a:lstStyle/>
          <a:p>
            <a:pPr marL="342900" indent="-342900">
              <a:buFont typeface="Arial" panose="020B0604020202020204" pitchFamily="34" charset="0"/>
              <a:buChar char="•"/>
            </a:pPr>
            <a:r>
              <a:rPr lang="tr-TR" sz="2400" dirty="0">
                <a:solidFill>
                  <a:srgbClr val="C00300"/>
                </a:solidFill>
                <a:latin typeface="Times New Roman" panose="02020603050405020304" pitchFamily="18" charset="0"/>
                <a:cs typeface="Times New Roman" panose="02020603050405020304" pitchFamily="18" charset="0"/>
              </a:rPr>
              <a:t>Muayene ve Kabul İşlemleri </a:t>
            </a:r>
            <a:endParaRPr lang="tr-TR" sz="2400" dirty="0" smtClean="0">
              <a:solidFill>
                <a:srgbClr val="C0030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tr-TR" sz="2200" dirty="0" smtClean="0">
                <a:latin typeface="Times New Roman" panose="02020603050405020304" pitchFamily="18" charset="0"/>
                <a:cs typeface="Times New Roman" panose="02020603050405020304" pitchFamily="18" charset="0"/>
              </a:rPr>
              <a:t>Muayene </a:t>
            </a:r>
            <a:r>
              <a:rPr lang="tr-TR" sz="2200" dirty="0">
                <a:latin typeface="Times New Roman" panose="02020603050405020304" pitchFamily="18" charset="0"/>
                <a:cs typeface="Times New Roman" panose="02020603050405020304" pitchFamily="18" charset="0"/>
              </a:rPr>
              <a:t>ve Kabul Komisyonu </a:t>
            </a:r>
            <a:r>
              <a:rPr lang="tr-TR" sz="2200" dirty="0" smtClean="0">
                <a:latin typeface="Times New Roman" panose="02020603050405020304" pitchFamily="18" charset="0"/>
                <a:cs typeface="Times New Roman" panose="02020603050405020304" pitchFamily="18" charset="0"/>
              </a:rPr>
              <a:t> Biri </a:t>
            </a:r>
            <a:r>
              <a:rPr lang="tr-TR" sz="2200" dirty="0">
                <a:latin typeface="Times New Roman" panose="02020603050405020304" pitchFamily="18" charset="0"/>
                <a:cs typeface="Times New Roman" panose="02020603050405020304" pitchFamily="18" charset="0"/>
              </a:rPr>
              <a:t>başkan </a:t>
            </a:r>
            <a:endParaRPr lang="tr-TR" sz="22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tr-TR" sz="2200" dirty="0" smtClean="0">
                <a:latin typeface="Times New Roman" panose="02020603050405020304" pitchFamily="18" charset="0"/>
                <a:cs typeface="Times New Roman" panose="02020603050405020304" pitchFamily="18" charset="0"/>
              </a:rPr>
              <a:t>Birisi </a:t>
            </a:r>
            <a:r>
              <a:rPr lang="tr-TR" sz="2200" dirty="0">
                <a:latin typeface="Times New Roman" panose="02020603050405020304" pitchFamily="18" charset="0"/>
                <a:cs typeface="Times New Roman" panose="02020603050405020304" pitchFamily="18" charset="0"/>
              </a:rPr>
              <a:t>konusunda uzman </a:t>
            </a:r>
            <a:endParaRPr lang="tr-TR" sz="22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tr-TR" sz="2200" dirty="0" smtClean="0">
                <a:latin typeface="Times New Roman" panose="02020603050405020304" pitchFamily="18" charset="0"/>
                <a:cs typeface="Times New Roman" panose="02020603050405020304" pitchFamily="18" charset="0"/>
              </a:rPr>
              <a:t>En </a:t>
            </a:r>
            <a:r>
              <a:rPr lang="tr-TR" sz="2200" dirty="0">
                <a:latin typeface="Times New Roman" panose="02020603050405020304" pitchFamily="18" charset="0"/>
                <a:cs typeface="Times New Roman" panose="02020603050405020304" pitchFamily="18" charset="0"/>
              </a:rPr>
              <a:t>az 3 </a:t>
            </a:r>
            <a:r>
              <a:rPr lang="tr-TR" sz="2200" dirty="0" smtClean="0">
                <a:latin typeface="Times New Roman" panose="02020603050405020304" pitchFamily="18" charset="0"/>
                <a:cs typeface="Times New Roman" panose="02020603050405020304" pitchFamily="18" charset="0"/>
              </a:rPr>
              <a:t>kişi</a:t>
            </a:r>
          </a:p>
          <a:p>
            <a:pPr marL="342900" indent="-342900">
              <a:buFont typeface="Arial" panose="020B0604020202020204" pitchFamily="34" charset="0"/>
              <a:buChar char="•"/>
            </a:pPr>
            <a:r>
              <a:rPr lang="tr-TR" sz="2200" dirty="0" smtClean="0">
                <a:latin typeface="Times New Roman" panose="02020603050405020304" pitchFamily="18" charset="0"/>
                <a:cs typeface="Times New Roman" panose="02020603050405020304" pitchFamily="18" charset="0"/>
              </a:rPr>
              <a:t>Muayene </a:t>
            </a:r>
            <a:r>
              <a:rPr lang="tr-TR" sz="2200" dirty="0">
                <a:latin typeface="Times New Roman" panose="02020603050405020304" pitchFamily="18" charset="0"/>
                <a:cs typeface="Times New Roman" panose="02020603050405020304" pitchFamily="18" charset="0"/>
              </a:rPr>
              <a:t>ve Kabul Komisyonu </a:t>
            </a:r>
            <a:r>
              <a:rPr lang="tr-TR" sz="2200" dirty="0" smtClean="0">
                <a:latin typeface="Times New Roman" panose="02020603050405020304" pitchFamily="18" charset="0"/>
                <a:cs typeface="Times New Roman" panose="02020603050405020304" pitchFamily="18" charset="0"/>
              </a:rPr>
              <a:t>Tutanağı düzenlenir.</a:t>
            </a:r>
          </a:p>
          <a:p>
            <a:pPr marL="342900" indent="-342900">
              <a:buFont typeface="Arial" panose="020B0604020202020204" pitchFamily="34" charset="0"/>
              <a:buChar char="•"/>
            </a:pPr>
            <a:r>
              <a:rPr lang="tr-TR" sz="2200" dirty="0" smtClean="0">
                <a:latin typeface="Times New Roman" panose="02020603050405020304" pitchFamily="18" charset="0"/>
                <a:cs typeface="Times New Roman" panose="02020603050405020304" pitchFamily="18" charset="0"/>
              </a:rPr>
              <a:t>Hizmet ve yapım işlerinde Kontrol Teşkilatı</a:t>
            </a:r>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endParaRPr lang="tr-TR" dirty="0"/>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11502303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1" y="391330"/>
            <a:ext cx="9144000" cy="427647"/>
          </a:xfrm>
        </p:spPr>
        <p:txBody>
          <a:bodyPr/>
          <a:lstStyle/>
          <a:p>
            <a:r>
              <a:rPr lang="tr-TR" sz="2400" dirty="0" smtClean="0">
                <a:solidFill>
                  <a:srgbClr val="C00300"/>
                </a:solidFill>
                <a:latin typeface="Times New Roman" panose="02020603050405020304" pitchFamily="18" charset="0"/>
                <a:cs typeface="Times New Roman" panose="02020603050405020304" pitchFamily="18" charset="0"/>
              </a:rPr>
              <a:t>Doğrudan Temin Madde </a:t>
            </a:r>
            <a:r>
              <a:rPr lang="tr-TR" sz="2400" dirty="0">
                <a:solidFill>
                  <a:srgbClr val="C00300"/>
                </a:solidFill>
                <a:latin typeface="Times New Roman" panose="02020603050405020304" pitchFamily="18" charset="0"/>
                <a:cs typeface="Times New Roman" panose="02020603050405020304" pitchFamily="18" charset="0"/>
              </a:rPr>
              <a:t>22</a:t>
            </a:r>
            <a:endParaRPr lang="tr-TR" sz="2400" dirty="0">
              <a:latin typeface="Times New Roman" panose="02020603050405020304" pitchFamily="18" charset="0"/>
              <a:cs typeface="Times New Roman" panose="02020603050405020304" pitchFamily="18" charset="0"/>
            </a:endParaRPr>
          </a:p>
        </p:txBody>
      </p:sp>
      <p:sp>
        <p:nvSpPr>
          <p:cNvPr id="3" name="Dikdörtgen 2"/>
          <p:cNvSpPr/>
          <p:nvPr/>
        </p:nvSpPr>
        <p:spPr>
          <a:xfrm>
            <a:off x="-1" y="977551"/>
            <a:ext cx="9143999" cy="5570756"/>
          </a:xfrm>
          <a:prstGeom prst="rect">
            <a:avLst/>
          </a:prstGeom>
        </p:spPr>
        <p:txBody>
          <a:bodyPr wrap="square">
            <a:spAutoFit/>
          </a:bodyPr>
          <a:lstStyle/>
          <a:p>
            <a:r>
              <a:rPr lang="tr-TR" sz="2400" dirty="0">
                <a:solidFill>
                  <a:srgbClr val="C00000"/>
                </a:solidFill>
                <a:latin typeface="Times New Roman" panose="02020603050405020304" pitchFamily="18" charset="0"/>
                <a:cs typeface="Times New Roman" panose="02020603050405020304" pitchFamily="18" charset="0"/>
              </a:rPr>
              <a:t>ÖDEME EVRAKININ </a:t>
            </a:r>
            <a:r>
              <a:rPr lang="tr-TR" sz="2400" dirty="0" smtClean="0">
                <a:solidFill>
                  <a:srgbClr val="C00000"/>
                </a:solidFill>
                <a:latin typeface="Times New Roman" panose="02020603050405020304" pitchFamily="18" charset="0"/>
                <a:cs typeface="Times New Roman" panose="02020603050405020304" pitchFamily="18" charset="0"/>
              </a:rPr>
              <a:t>DÜZENLENMESİ</a:t>
            </a:r>
          </a:p>
          <a:p>
            <a:r>
              <a:rPr lang="tr-TR" sz="2400" dirty="0" smtClean="0">
                <a:solidFill>
                  <a:srgbClr val="C00000"/>
                </a:solidFill>
                <a:latin typeface="Times New Roman" panose="02020603050405020304" pitchFamily="18" charset="0"/>
                <a:cs typeface="Times New Roman" panose="02020603050405020304" pitchFamily="18" charset="0"/>
              </a:rPr>
              <a:t>22-d </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Onay Belgesi,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Piyasa Fiyat Araştırması Tutanağı</a:t>
            </a:r>
            <a:r>
              <a:rPr lang="tr-TR" sz="2200" dirty="0" smtClean="0">
                <a:latin typeface="Times New Roman" panose="02020603050405020304" pitchFamily="18" charset="0"/>
                <a:cs typeface="Times New Roman" panose="02020603050405020304" pitchFamily="18" charset="0"/>
              </a:rPr>
              <a:t>,</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 Düzenlenmesi gerekli görülmüş ise sözleşme,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Fatura </a:t>
            </a:r>
            <a:endParaRPr lang="tr-TR" sz="2200" dirty="0" smtClean="0">
              <a:latin typeface="Times New Roman" panose="02020603050405020304" pitchFamily="18" charset="0"/>
              <a:cs typeface="Times New Roman" panose="02020603050405020304" pitchFamily="18" charset="0"/>
            </a:endParaRPr>
          </a:p>
          <a:p>
            <a:r>
              <a:rPr lang="tr-TR" sz="2200" dirty="0">
                <a:latin typeface="Times New Roman" panose="02020603050405020304" pitchFamily="18" charset="0"/>
                <a:cs typeface="Times New Roman" panose="02020603050405020304" pitchFamily="18" charset="0"/>
              </a:rPr>
              <a:t>TÜKETİM MAL VE MALZEMELERİ, DEMİRBAŞ, MAKİNE, TEÇHİZAT VE TAŞIT ALIM </a:t>
            </a:r>
            <a:r>
              <a:rPr lang="tr-TR" sz="2200" dirty="0" smtClean="0">
                <a:latin typeface="Times New Roman" panose="02020603050405020304" pitchFamily="18" charset="0"/>
                <a:cs typeface="Times New Roman" panose="02020603050405020304" pitchFamily="18" charset="0"/>
              </a:rPr>
              <a:t>GİDERLERİ</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Taahhüt dosyası,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Fatura,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Muayene ve kabul komisyonu tutanağı,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Taşınır işlem fişi, </a:t>
            </a:r>
            <a:endParaRPr lang="tr-TR" sz="2200" dirty="0" smtClean="0">
              <a:latin typeface="Times New Roman" panose="02020603050405020304" pitchFamily="18" charset="0"/>
              <a:cs typeface="Times New Roman" panose="02020603050405020304" pitchFamily="18" charset="0"/>
            </a:endParaRPr>
          </a:p>
          <a:p>
            <a:r>
              <a:rPr lang="tr-TR" sz="2200" dirty="0">
                <a:solidFill>
                  <a:srgbClr val="C00000"/>
                </a:solidFill>
                <a:latin typeface="Times New Roman" panose="02020603050405020304" pitchFamily="18" charset="0"/>
                <a:cs typeface="Times New Roman" panose="02020603050405020304" pitchFamily="18" charset="0"/>
              </a:rPr>
              <a:t>22/</a:t>
            </a:r>
            <a:r>
              <a:rPr lang="tr-TR" sz="2200" dirty="0" err="1">
                <a:solidFill>
                  <a:srgbClr val="C00000"/>
                </a:solidFill>
                <a:latin typeface="Times New Roman" panose="02020603050405020304" pitchFamily="18" charset="0"/>
                <a:cs typeface="Times New Roman" panose="02020603050405020304" pitchFamily="18" charset="0"/>
              </a:rPr>
              <a:t>a,b,c</a:t>
            </a:r>
            <a:r>
              <a:rPr lang="tr-TR" sz="2200" dirty="0">
                <a:solidFill>
                  <a:srgbClr val="C00000"/>
                </a:solidFill>
                <a:latin typeface="Times New Roman" panose="02020603050405020304" pitchFamily="18" charset="0"/>
                <a:cs typeface="Times New Roman" panose="02020603050405020304" pitchFamily="18" charset="0"/>
              </a:rPr>
              <a:t> </a:t>
            </a:r>
            <a:endParaRPr lang="tr-TR" sz="2200" dirty="0" smtClean="0">
              <a:solidFill>
                <a:srgbClr val="C00000"/>
              </a:solidFill>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standart form, </a:t>
            </a:r>
            <a:endParaRPr lang="tr-TR" sz="2200" dirty="0" smtClean="0">
              <a:latin typeface="Times New Roman" panose="02020603050405020304" pitchFamily="18" charset="0"/>
              <a:cs typeface="Times New Roman" panose="02020603050405020304" pitchFamily="18" charset="0"/>
            </a:endParaRP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sözleşme yapılması halinde sözleşme</a:t>
            </a:r>
            <a:r>
              <a:rPr lang="tr-TR" sz="2200" dirty="0" smtClean="0">
                <a:latin typeface="Times New Roman" panose="02020603050405020304" pitchFamily="18" charset="0"/>
                <a:cs typeface="Times New Roman" panose="02020603050405020304" pitchFamily="18" charset="0"/>
              </a:rPr>
              <a:t>,</a:t>
            </a:r>
          </a:p>
          <a:p>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 Varsa Yaklaşık </a:t>
            </a:r>
            <a:r>
              <a:rPr lang="tr-TR" sz="2200" dirty="0" smtClean="0">
                <a:latin typeface="Times New Roman" panose="02020603050405020304" pitchFamily="18" charset="0"/>
                <a:cs typeface="Times New Roman" panose="02020603050405020304" pitchFamily="18" charset="0"/>
              </a:rPr>
              <a:t>Maliyet</a:t>
            </a:r>
            <a:endParaRPr lang="tr-TR" sz="22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0" y="0"/>
            <a:ext cx="1177798" cy="1070164"/>
          </a:xfrm>
          <a:prstGeom prst="rect">
            <a:avLst/>
          </a:prstGeom>
        </p:spPr>
      </p:pic>
    </p:spTree>
    <p:extLst>
      <p:ext uri="{BB962C8B-B14F-4D97-AF65-F5344CB8AC3E}">
        <p14:creationId xmlns:p14="http://schemas.microsoft.com/office/powerpoint/2010/main" val="104265140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806967"/>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Yaklaşık Maliyetin Üzerindeki Teklifler</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0" y="1653270"/>
            <a:ext cx="9144000" cy="45902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50000"/>
              </a:lnSpc>
              <a:spcBef>
                <a:spcPts val="0"/>
              </a:spcBef>
              <a:spcAft>
                <a:spcPts val="1200"/>
              </a:spcAft>
              <a:buNone/>
            </a:pPr>
            <a:r>
              <a:rPr lang="tr-TR" sz="2200" dirty="0">
                <a:latin typeface="Times New Roman" panose="02020603050405020304" pitchFamily="18" charset="0"/>
                <a:cs typeface="Times New Roman" panose="02020603050405020304" pitchFamily="18" charset="0"/>
              </a:rPr>
              <a:t>Yaklaşık maliyetin </a:t>
            </a:r>
            <a:r>
              <a:rPr lang="tr-TR" sz="2200" b="1" dirty="0">
                <a:solidFill>
                  <a:srgbClr val="C00000"/>
                </a:solidFill>
                <a:latin typeface="Times New Roman" panose="02020603050405020304" pitchFamily="18" charset="0"/>
                <a:cs typeface="Times New Roman" panose="02020603050405020304" pitchFamily="18" charset="0"/>
              </a:rPr>
              <a:t>üzerinde olmakla birlikte teklifin kabul edilebilir nitelikte görülmesi halinde:</a:t>
            </a:r>
          </a:p>
          <a:p>
            <a:pPr lvl="0" algn="just">
              <a:lnSpc>
                <a:spcPct val="150000"/>
              </a:lnSpc>
              <a:spcBef>
                <a:spcPts val="0"/>
              </a:spcBef>
              <a:spcAft>
                <a:spcPts val="1200"/>
              </a:spcAft>
              <a:buClr>
                <a:srgbClr val="C00000"/>
              </a:buCl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 idarenin </a:t>
            </a:r>
            <a:r>
              <a:rPr lang="tr-TR" sz="2200" b="1" dirty="0">
                <a:latin typeface="Times New Roman" panose="02020603050405020304" pitchFamily="18" charset="0"/>
                <a:cs typeface="Times New Roman" panose="02020603050405020304" pitchFamily="18" charset="0"/>
              </a:rPr>
              <a:t>ek ödeneğinin bulunması,</a:t>
            </a:r>
            <a:endParaRPr lang="tr-TR" sz="2200" dirty="0">
              <a:latin typeface="Times New Roman" panose="02020603050405020304" pitchFamily="18" charset="0"/>
              <a:cs typeface="Times New Roman" panose="02020603050405020304" pitchFamily="18" charset="0"/>
            </a:endParaRPr>
          </a:p>
          <a:p>
            <a:pPr lvl="0" algn="just">
              <a:lnSpc>
                <a:spcPct val="150000"/>
              </a:lnSpc>
              <a:spcBef>
                <a:spcPts val="0"/>
              </a:spcBef>
              <a:spcAft>
                <a:spcPts val="1200"/>
              </a:spcAft>
              <a:buClr>
                <a:srgbClr val="C00000"/>
              </a:buClr>
              <a:buFont typeface="Wingdings" panose="05000000000000000000" pitchFamily="2" charset="2"/>
              <a:buChar char="ü"/>
            </a:pPr>
            <a:r>
              <a:rPr lang="tr-TR" sz="2200" dirty="0">
                <a:latin typeface="Times New Roman" panose="02020603050405020304" pitchFamily="18" charset="0"/>
                <a:cs typeface="Times New Roman" panose="02020603050405020304" pitchFamily="18" charset="0"/>
              </a:rPr>
              <a:t>*** </a:t>
            </a:r>
            <a:r>
              <a:rPr lang="tr-TR" sz="2200" b="1" dirty="0">
                <a:latin typeface="Times New Roman" panose="02020603050405020304" pitchFamily="18" charset="0"/>
                <a:cs typeface="Times New Roman" panose="02020603050405020304" pitchFamily="18" charset="0"/>
              </a:rPr>
              <a:t>ilgili mali mevzuatı gereği ödenek aktarımının mümkün olması, </a:t>
            </a:r>
            <a:endParaRPr lang="tr-TR" sz="2200" dirty="0">
              <a:latin typeface="Times New Roman" panose="02020603050405020304" pitchFamily="18" charset="0"/>
              <a:cs typeface="Times New Roman" panose="02020603050405020304" pitchFamily="18" charset="0"/>
            </a:endParaRPr>
          </a:p>
          <a:p>
            <a:pPr marL="0" lvl="0" indent="0" algn="just">
              <a:lnSpc>
                <a:spcPct val="150000"/>
              </a:lnSpc>
              <a:spcBef>
                <a:spcPts val="0"/>
              </a:spcBef>
              <a:spcAft>
                <a:spcPts val="1200"/>
              </a:spcAft>
              <a:buNone/>
            </a:pPr>
            <a:r>
              <a:rPr lang="tr-TR" sz="2200" b="1" dirty="0">
                <a:solidFill>
                  <a:srgbClr val="C00000"/>
                </a:solidFill>
                <a:latin typeface="Times New Roman" panose="02020603050405020304" pitchFamily="18" charset="0"/>
                <a:cs typeface="Times New Roman" panose="02020603050405020304" pitchFamily="18" charset="0"/>
              </a:rPr>
              <a:t>durumlarında teklifler,</a:t>
            </a:r>
            <a:r>
              <a:rPr lang="tr-TR" sz="2200" dirty="0">
                <a:solidFill>
                  <a:srgbClr val="C00000"/>
                </a:solidFill>
                <a:latin typeface="Times New Roman" panose="02020603050405020304" pitchFamily="18" charset="0"/>
                <a:cs typeface="Times New Roman" panose="02020603050405020304" pitchFamily="18" charset="0"/>
              </a:rPr>
              <a:t> </a:t>
            </a:r>
            <a:r>
              <a:rPr lang="tr-TR" sz="2200" b="1" dirty="0">
                <a:solidFill>
                  <a:srgbClr val="C00000"/>
                </a:solidFill>
                <a:latin typeface="Times New Roman" panose="02020603050405020304" pitchFamily="18" charset="0"/>
                <a:cs typeface="Times New Roman" panose="02020603050405020304" pitchFamily="18" charset="0"/>
              </a:rPr>
              <a:t>kamu yararı ve hizmet gerekleri de dikkate alınarak kabul edilebilir.</a:t>
            </a:r>
          </a:p>
          <a:p>
            <a:pPr marL="0" lvl="0" indent="0" algn="just">
              <a:lnSpc>
                <a:spcPct val="150000"/>
              </a:lnSpc>
              <a:spcBef>
                <a:spcPts val="0"/>
              </a:spcBef>
              <a:spcAft>
                <a:spcPts val="1200"/>
              </a:spcAft>
              <a:buNone/>
            </a:pPr>
            <a:r>
              <a:rPr lang="tr-TR" sz="2200" dirty="0">
                <a:latin typeface="Times New Roman" panose="02020603050405020304" pitchFamily="18" charset="0"/>
                <a:cs typeface="Times New Roman" panose="02020603050405020304" pitchFamily="18" charset="0"/>
              </a:rPr>
              <a:t>Bu durumda sorumluluk idareye aittir.</a:t>
            </a:r>
            <a:r>
              <a:rPr lang="tr-TR" sz="2200" b="1" u="sng" dirty="0">
                <a:latin typeface="Times New Roman" panose="02020603050405020304" pitchFamily="18" charset="0"/>
                <a:cs typeface="Times New Roman" panose="02020603050405020304" pitchFamily="18" charset="0"/>
              </a:rPr>
              <a:t> </a:t>
            </a:r>
            <a:endParaRPr lang="tr-TR" sz="22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61947833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2008BF-0A0C-9C4E-9179-907C4BF4F32C}"/>
              </a:ext>
            </a:extLst>
          </p:cNvPr>
          <p:cNvSpPr>
            <a:spLocks noGrp="1"/>
          </p:cNvSpPr>
          <p:nvPr>
            <p:ph type="title"/>
          </p:nvPr>
        </p:nvSpPr>
        <p:spPr>
          <a:xfrm>
            <a:off x="0" y="1656267"/>
            <a:ext cx="9144000" cy="427647"/>
          </a:xfrm>
        </p:spPr>
        <p:txBody>
          <a:bodyPr>
            <a:normAutofit/>
          </a:bodyPr>
          <a:lstStyle/>
          <a:p>
            <a:r>
              <a:rPr lang="tr-TR" altLang="tr-TR" sz="2400" dirty="0">
                <a:solidFill>
                  <a:srgbClr val="C00000"/>
                </a:solidFill>
                <a:latin typeface="Times New Roman" panose="02020603050405020304" pitchFamily="18" charset="0"/>
                <a:cs typeface="Times New Roman" panose="02020603050405020304" pitchFamily="18" charset="0"/>
              </a:rPr>
              <a:t>Bütün Teklifler Reddedilerek İhalenin İptali</a:t>
            </a:r>
            <a:endParaRPr lang="tr-TR" sz="2400" dirty="0">
              <a:solidFill>
                <a:srgbClr val="C00000"/>
              </a:solidFill>
              <a:latin typeface="Times New Roman" panose="02020603050405020304" pitchFamily="18" charset="0"/>
              <a:cs typeface="Times New Roman" panose="02020603050405020304" pitchFamily="18" charset="0"/>
            </a:endParaRPr>
          </a:p>
        </p:txBody>
      </p:sp>
      <p:sp>
        <p:nvSpPr>
          <p:cNvPr id="5" name="İçerik Yer Tutucusu 2">
            <a:extLst>
              <a:ext uri="{FF2B5EF4-FFF2-40B4-BE49-F238E27FC236}">
                <a16:creationId xmlns:a16="http://schemas.microsoft.com/office/drawing/2014/main" id="{A32AA32F-1C47-534B-A64D-8C31A465312D}"/>
              </a:ext>
            </a:extLst>
          </p:cNvPr>
          <p:cNvSpPr txBox="1">
            <a:spLocks/>
          </p:cNvSpPr>
          <p:nvPr/>
        </p:nvSpPr>
        <p:spPr>
          <a:xfrm>
            <a:off x="0" y="2083914"/>
            <a:ext cx="9144000" cy="321301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İhale komisyonu kararı üzerine İdare, verilmiş olan bütün teklifleri reddederek </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ihaleyi iptal etmekte serbesttir. </a:t>
            </a: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İdare bütün tekliflerin reddedilmesi nedeniyle herhangi bir yükümlülük altına girmez. </a:t>
            </a:r>
          </a:p>
          <a:p>
            <a:pPr algn="just">
              <a:lnSpc>
                <a:spcPct val="150000"/>
              </a:lnSpc>
              <a:spcBef>
                <a:spcPts val="0"/>
              </a:spcBef>
              <a:spcAft>
                <a:spcPts val="1200"/>
              </a:spcAft>
              <a:buClr>
                <a:srgbClr val="C00000"/>
              </a:buClr>
              <a:buFont typeface="Wingdings" panose="05000000000000000000" pitchFamily="2" charset="2"/>
              <a:buChar char="ü"/>
            </a:pPr>
            <a:r>
              <a:rPr lang="tr-TR" altLang="tr-TR" sz="2200" dirty="0">
                <a:latin typeface="Times New Roman" panose="02020603050405020304" pitchFamily="18" charset="0"/>
                <a:ea typeface="Verdana" panose="020B0604030504040204" pitchFamily="34" charset="0"/>
                <a:cs typeface="Times New Roman" panose="02020603050405020304" pitchFamily="18" charset="0"/>
              </a:rPr>
              <a:t>İhalenin iptal edilmesi halinde, bu durum bütün isteklilere </a:t>
            </a:r>
            <a:r>
              <a:rPr lang="tr-TR" altLang="tr-TR" sz="22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gerekçesiyle birlikte derhal bildirilir.</a:t>
            </a:r>
            <a:endParaRPr lang="tr-TR" altLang="tr-TR" sz="2200" dirty="0">
              <a:solidFill>
                <a:srgbClr val="C000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106207985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Resim 7">
            <a:extLst>
              <a:ext uri="{FF2B5EF4-FFF2-40B4-BE49-F238E27FC236}">
                <a16:creationId xmlns:a16="http://schemas.microsoft.com/office/drawing/2014/main" id="{2F08869F-916F-5546-AB4B-CAAECB83CF82}"/>
              </a:ext>
            </a:extLst>
          </p:cNvPr>
          <p:cNvPicPr>
            <a:picLocks noChangeAspect="1"/>
          </p:cNvPicPr>
          <p:nvPr/>
        </p:nvPicPr>
        <p:blipFill>
          <a:blip r:embed="rId3"/>
          <a:stretch>
            <a:fillRect/>
          </a:stretch>
        </p:blipFill>
        <p:spPr>
          <a:xfrm>
            <a:off x="0" y="0"/>
            <a:ext cx="9144000" cy="6858000"/>
          </a:xfrm>
          <a:prstGeom prst="rect">
            <a:avLst/>
          </a:prstGeom>
        </p:spPr>
      </p:pic>
      <p:sp>
        <p:nvSpPr>
          <p:cNvPr id="10" name="Alt Başlık 2">
            <a:extLst>
              <a:ext uri="{FF2B5EF4-FFF2-40B4-BE49-F238E27FC236}">
                <a16:creationId xmlns:a16="http://schemas.microsoft.com/office/drawing/2014/main" id="{D0CED081-F281-6C41-9775-42833FBCDF88}"/>
              </a:ext>
            </a:extLst>
          </p:cNvPr>
          <p:cNvSpPr txBox="1">
            <a:spLocks/>
          </p:cNvSpPr>
          <p:nvPr/>
        </p:nvSpPr>
        <p:spPr>
          <a:xfrm>
            <a:off x="4271318" y="3633537"/>
            <a:ext cx="4463716" cy="1407695"/>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b="1" dirty="0">
                <a:solidFill>
                  <a:schemeClr val="bg1"/>
                </a:solidFill>
                <a:latin typeface="Calibri" panose="020F0502020204030204" pitchFamily="34" charset="0"/>
                <a:cs typeface="Calibri" panose="020F0502020204030204" pitchFamily="34" charset="0"/>
              </a:rPr>
              <a:t>TEŞEKKÜRLER</a:t>
            </a:r>
          </a:p>
        </p:txBody>
      </p:sp>
      <p:pic>
        <p:nvPicPr>
          <p:cNvPr id="2" name="Resim 1"/>
          <p:cNvPicPr>
            <a:picLocks noChangeAspect="1"/>
          </p:cNvPicPr>
          <p:nvPr/>
        </p:nvPicPr>
        <p:blipFill>
          <a:blip r:embed="rId4"/>
          <a:stretch>
            <a:fillRect/>
          </a:stretch>
        </p:blipFill>
        <p:spPr>
          <a:xfrm>
            <a:off x="6738902" y="0"/>
            <a:ext cx="2405098" cy="2185307"/>
          </a:xfrm>
          <a:prstGeom prst="rect">
            <a:avLst/>
          </a:prstGeom>
        </p:spPr>
      </p:pic>
    </p:spTree>
    <p:extLst>
      <p:ext uri="{BB962C8B-B14F-4D97-AF65-F5344CB8AC3E}">
        <p14:creationId xmlns:p14="http://schemas.microsoft.com/office/powerpoint/2010/main" val="11951131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492274-C475-0F49-AFEE-1C7DB37EC480}"/>
              </a:ext>
            </a:extLst>
          </p:cNvPr>
          <p:cNvSpPr>
            <a:spLocks noGrp="1"/>
          </p:cNvSpPr>
          <p:nvPr>
            <p:ph type="title"/>
          </p:nvPr>
        </p:nvSpPr>
        <p:spPr>
          <a:xfrm>
            <a:off x="110836" y="946310"/>
            <a:ext cx="8706128" cy="427647"/>
          </a:xfrm>
        </p:spPr>
        <p:txBody>
          <a:bodyPr>
            <a:normAutofit/>
          </a:bodyPr>
          <a:lstStyle/>
          <a:p>
            <a:pPr lvl="0">
              <a:spcBef>
                <a:spcPct val="20000"/>
              </a:spcBef>
            </a:pPr>
            <a:r>
              <a:rPr lang="tr-TR" altLang="tr-TR" sz="2400" dirty="0">
                <a:solidFill>
                  <a:srgbClr val="C00300"/>
                </a:solidFill>
                <a:latin typeface="Times New Roman" panose="02020603050405020304" pitchFamily="18" charset="0"/>
                <a:cs typeface="Times New Roman" panose="02020603050405020304" pitchFamily="18" charset="0"/>
              </a:rPr>
              <a:t>Temel İlkeler</a:t>
            </a:r>
            <a:endParaRPr lang="tr-TR" sz="2400" dirty="0">
              <a:solidFill>
                <a:srgbClr val="C00300"/>
              </a:solidFill>
              <a:latin typeface="Times New Roman" panose="02020603050405020304" pitchFamily="18" charset="0"/>
              <a:cs typeface="Times New Roman" panose="02020603050405020304" pitchFamily="18" charset="0"/>
            </a:endParaRPr>
          </a:p>
        </p:txBody>
      </p:sp>
      <p:graphicFrame>
        <p:nvGraphicFramePr>
          <p:cNvPr id="5" name="İçerik Yer Tutucusu 4">
            <a:extLst>
              <a:ext uri="{FF2B5EF4-FFF2-40B4-BE49-F238E27FC236}">
                <a16:creationId xmlns:a16="http://schemas.microsoft.com/office/drawing/2014/main" id="{BE7142F0-A51A-BD4A-9917-5F9E847140D4}"/>
              </a:ext>
            </a:extLst>
          </p:cNvPr>
          <p:cNvGraphicFramePr>
            <a:graphicFrameLocks/>
          </p:cNvGraphicFramePr>
          <p:nvPr>
            <p:extLst>
              <p:ext uri="{D42A27DB-BD31-4B8C-83A1-F6EECF244321}">
                <p14:modId xmlns:p14="http://schemas.microsoft.com/office/powerpoint/2010/main" val="1947432447"/>
              </p:ext>
            </p:extLst>
          </p:nvPr>
        </p:nvGraphicFramePr>
        <p:xfrm>
          <a:off x="539552" y="1340768"/>
          <a:ext cx="814724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Resim 3"/>
          <p:cNvPicPr>
            <a:picLocks noChangeAspect="1"/>
          </p:cNvPicPr>
          <p:nvPr/>
        </p:nvPicPr>
        <p:blipFill>
          <a:blip r:embed="rId7"/>
          <a:stretch>
            <a:fillRect/>
          </a:stretch>
        </p:blipFill>
        <p:spPr>
          <a:xfrm>
            <a:off x="7966202" y="0"/>
            <a:ext cx="1177798" cy="1070164"/>
          </a:xfrm>
          <a:prstGeom prst="rect">
            <a:avLst/>
          </a:prstGeom>
        </p:spPr>
      </p:pic>
    </p:spTree>
    <p:extLst>
      <p:ext uri="{BB962C8B-B14F-4D97-AF65-F5344CB8AC3E}">
        <p14:creationId xmlns:p14="http://schemas.microsoft.com/office/powerpoint/2010/main" val="394929934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4C3C3005-2A82-B647-B7E9-D46C55CB8B4C}"/>
              </a:ext>
            </a:extLst>
          </p:cNvPr>
          <p:cNvSpPr>
            <a:spLocks noGrp="1" noChangeArrowheads="1"/>
          </p:cNvSpPr>
          <p:nvPr>
            <p:ph type="title" idx="4294967295"/>
          </p:nvPr>
        </p:nvSpPr>
        <p:spPr>
          <a:xfrm>
            <a:off x="0" y="1272566"/>
            <a:ext cx="9151938" cy="427647"/>
          </a:xfrm>
          <a:prstGeom prst="rect">
            <a:avLst/>
          </a:prstGeom>
        </p:spPr>
        <p:txBody>
          <a:bodyPr>
            <a:normAutofit/>
          </a:bodyPr>
          <a:lstStyle/>
          <a:p>
            <a:pPr algn="l" eaLnBrk="1" hangingPunct="1">
              <a:defRPr/>
            </a:pPr>
            <a:r>
              <a:rPr lang="tr-TR" altLang="tr-TR" sz="2400" b="1" dirty="0">
                <a:solidFill>
                  <a:srgbClr val="C00300"/>
                </a:solidFill>
                <a:latin typeface="Times New Roman" panose="02020603050405020304" pitchFamily="18" charset="0"/>
                <a:cs typeface="Times New Roman" panose="02020603050405020304" pitchFamily="18" charset="0"/>
              </a:rPr>
              <a:t>İdarelerce Uyulması Gereken Kurallar</a:t>
            </a:r>
          </a:p>
        </p:txBody>
      </p:sp>
      <p:sp>
        <p:nvSpPr>
          <p:cNvPr id="60419" name="Rectangle 3">
            <a:extLst>
              <a:ext uri="{FF2B5EF4-FFF2-40B4-BE49-F238E27FC236}">
                <a16:creationId xmlns:a16="http://schemas.microsoft.com/office/drawing/2014/main" id="{F2861EC5-75A9-FC49-BD95-C868E96CB897}"/>
              </a:ext>
            </a:extLst>
          </p:cNvPr>
          <p:cNvSpPr>
            <a:spLocks noGrp="1" noChangeArrowheads="1"/>
          </p:cNvSpPr>
          <p:nvPr>
            <p:ph sz="quarter" idx="4294967295"/>
          </p:nvPr>
        </p:nvSpPr>
        <p:spPr>
          <a:xfrm>
            <a:off x="0" y="1854200"/>
            <a:ext cx="9144000" cy="3975100"/>
          </a:xfrm>
          <a:prstGeom prst="rect">
            <a:avLst/>
          </a:prstGeom>
        </p:spPr>
        <p:txBody>
          <a:bodyPr/>
          <a:lstStyle/>
          <a:p>
            <a:pPr algn="just" eaLnBrk="1" hangingPunct="1">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Aralarında kabul edilebilir, doğal bir bağlantı olmadığı sürece mal alımı, hizmet alımı ve yapım işleri bir arada ihale edilemez.	</a:t>
            </a:r>
          </a:p>
          <a:p>
            <a:pPr marL="617538" lvl="1" indent="-342900" algn="just" eaLnBrk="1" hangingPunct="1">
              <a:lnSpc>
                <a:spcPct val="100000"/>
              </a:lnSpc>
              <a:buClr>
                <a:srgbClr val="C00000"/>
              </a:buClr>
              <a:defRPr/>
            </a:pPr>
            <a:r>
              <a:rPr lang="tr-TR" altLang="tr-TR" sz="2200" i="1" dirty="0">
                <a:latin typeface="Times New Roman" panose="02020603050405020304" pitchFamily="18" charset="0"/>
                <a:cs typeface="Times New Roman" panose="02020603050405020304" pitchFamily="18" charset="0"/>
              </a:rPr>
              <a:t>(Yapım işlerinde bir proje içinde gerçekleştirilecek işler veya mal alımları ile hizmet alımlarında ise bir bütünü oluşturan mal ve hizmet alımları “doğal bağlantının” bulunduğu </a:t>
            </a:r>
            <a:r>
              <a:rPr lang="tr-TR" altLang="tr-TR" sz="2200" i="1" dirty="0" smtClean="0">
                <a:latin typeface="Times New Roman" panose="02020603050405020304" pitchFamily="18" charset="0"/>
                <a:cs typeface="Times New Roman" panose="02020603050405020304" pitchFamily="18" charset="0"/>
              </a:rPr>
              <a:t>durumlardır.)</a:t>
            </a:r>
            <a:endParaRPr lang="tr-TR" altLang="tr-TR" sz="2200" i="1" dirty="0">
              <a:latin typeface="Times New Roman" panose="02020603050405020304" pitchFamily="18" charset="0"/>
              <a:cs typeface="Times New Roman" panose="02020603050405020304" pitchFamily="18" charset="0"/>
            </a:endParaRPr>
          </a:p>
          <a:p>
            <a:pPr algn="just" eaLnBrk="1" hangingPunct="1">
              <a:lnSpc>
                <a:spcPct val="100000"/>
              </a:lnSpc>
              <a:spcBef>
                <a:spcPts val="0"/>
              </a:spcBef>
              <a:buClr>
                <a:srgbClr val="C00000"/>
              </a:buClr>
              <a:buFont typeface="Wingdings" panose="05000000000000000000" pitchFamily="2" charset="2"/>
              <a:buChar char="ü"/>
              <a:defRPr/>
            </a:pPr>
            <a:r>
              <a:rPr lang="tr-TR" altLang="tr-TR" sz="2200" dirty="0">
                <a:latin typeface="Times New Roman" panose="02020603050405020304" pitchFamily="18" charset="0"/>
                <a:cs typeface="Times New Roman" panose="02020603050405020304" pitchFamily="18" charset="0"/>
              </a:rPr>
              <a:t>Eşik değerlerin altında kalmak amacıyla mal alımları, hizmet alımları ve yapım işleri kısımlara </a:t>
            </a:r>
            <a:r>
              <a:rPr lang="tr-TR" altLang="tr-TR" sz="2200" dirty="0" smtClean="0">
                <a:latin typeface="Times New Roman" panose="02020603050405020304" pitchFamily="18" charset="0"/>
                <a:cs typeface="Times New Roman" panose="02020603050405020304" pitchFamily="18" charset="0"/>
              </a:rPr>
              <a:t>bölünemez</a:t>
            </a:r>
            <a:r>
              <a:rPr lang="en-US" altLang="tr-TR" sz="2200" dirty="0" smtClean="0">
                <a:latin typeface="Times New Roman" panose="02020603050405020304" pitchFamily="18" charset="0"/>
                <a:cs typeface="Times New Roman" panose="02020603050405020304" pitchFamily="18" charset="0"/>
              </a:rPr>
              <a:t> </a:t>
            </a:r>
            <a:r>
              <a:rPr lang="tr-TR" altLang="tr-TR" sz="2200" i="1" dirty="0">
                <a:latin typeface="Times New Roman" panose="02020603050405020304" pitchFamily="18" charset="0"/>
                <a:cs typeface="Times New Roman" panose="02020603050405020304" pitchFamily="18" charset="0"/>
              </a:rPr>
              <a:t>(</a:t>
            </a:r>
            <a:r>
              <a:rPr lang="en-US" altLang="tr-TR" sz="2200" i="1" dirty="0" err="1">
                <a:latin typeface="Times New Roman" panose="02020603050405020304" pitchFamily="18" charset="0"/>
                <a:cs typeface="Times New Roman" panose="02020603050405020304" pitchFamily="18" charset="0"/>
              </a:rPr>
              <a:t>Ekonomik</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ve</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teknik</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anlamda</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bütünlük</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arzeden</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alımlar</a:t>
            </a:r>
            <a:r>
              <a:rPr lang="en-US" altLang="tr-TR" sz="2200" i="1" dirty="0">
                <a:latin typeface="Times New Roman" panose="02020603050405020304" pitchFamily="18" charset="0"/>
                <a:cs typeface="Times New Roman" panose="02020603050405020304" pitchFamily="18" charset="0"/>
              </a:rPr>
              <a:t> </a:t>
            </a:r>
            <a:r>
              <a:rPr lang="en-US" altLang="tr-TR" sz="2200" i="1" dirty="0" err="1">
                <a:latin typeface="Times New Roman" panose="02020603050405020304" pitchFamily="18" charset="0"/>
                <a:cs typeface="Times New Roman" panose="02020603050405020304" pitchFamily="18" charset="0"/>
              </a:rPr>
              <a:t>bölünemez</a:t>
            </a:r>
            <a:r>
              <a:rPr lang="tr-TR" altLang="tr-TR" sz="2200" i="1" dirty="0" smtClean="0">
                <a:latin typeface="Times New Roman" panose="02020603050405020304" pitchFamily="18" charset="0"/>
                <a:cs typeface="Times New Roman" panose="02020603050405020304" pitchFamily="18" charset="0"/>
              </a:rPr>
              <a:t>).</a:t>
            </a:r>
            <a:endParaRPr lang="tr-TR" altLang="tr-TR" sz="2200" i="1" dirty="0">
              <a:latin typeface="Times New Roman" panose="02020603050405020304" pitchFamily="18" charset="0"/>
              <a:cs typeface="Times New Roman" panose="02020603050405020304" pitchFamily="18" charset="0"/>
            </a:endParaRPr>
          </a:p>
          <a:p>
            <a:pPr algn="just" eaLnBrk="1" hangingPunct="1">
              <a:lnSpc>
                <a:spcPct val="150000"/>
              </a:lnSpc>
              <a:buClr>
                <a:srgbClr val="C00000"/>
              </a:buClr>
              <a:buFont typeface="Wingdings" panose="05000000000000000000" pitchFamily="2" charset="2"/>
              <a:buChar char="ü"/>
              <a:defRPr/>
            </a:pPr>
            <a:endParaRPr lang="tr-TR" altLang="tr-TR" sz="22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89040095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03142CE2-6EFF-D04B-AE8A-7B99F5137F87}"/>
              </a:ext>
            </a:extLst>
          </p:cNvPr>
          <p:cNvSpPr txBox="1">
            <a:spLocks noChangeArrowheads="1"/>
          </p:cNvSpPr>
          <p:nvPr/>
        </p:nvSpPr>
        <p:spPr>
          <a:xfrm>
            <a:off x="1" y="1857374"/>
            <a:ext cx="6673610" cy="264872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tr-TR" altLang="tr-TR" sz="2200" dirty="0">
                <a:latin typeface="Times New Roman" panose="02020603050405020304" pitchFamily="18" charset="0"/>
                <a:cs typeface="Times New Roman" panose="02020603050405020304" pitchFamily="18" charset="0"/>
              </a:rPr>
              <a:t>Ödeneği olmadan ihaleye çıkılamaz. Yatırım işlerinde proje maliyetinin % 10’u oranında başlangıç yılı ödeneği ayrılır ve daha sonraki yıllar için planlanmış ödenek dilimleri azaltılamaz.</a:t>
            </a:r>
          </a:p>
          <a:p>
            <a:pPr marL="0" indent="0" algn="just">
              <a:lnSpc>
                <a:spcPct val="150000"/>
              </a:lnSpc>
              <a:buNone/>
            </a:pPr>
            <a:endParaRPr lang="tr-TR" altLang="tr-TR" sz="2200" dirty="0">
              <a:latin typeface="Times New Roman" panose="02020603050405020304" pitchFamily="18" charset="0"/>
              <a:cs typeface="Times New Roman" panose="02020603050405020304" pitchFamily="18" charset="0"/>
            </a:endParaRPr>
          </a:p>
          <a:p>
            <a:pPr marL="0" indent="0">
              <a:lnSpc>
                <a:spcPct val="150000"/>
              </a:lnSpc>
              <a:buNone/>
            </a:pPr>
            <a:endParaRPr lang="tr-TR" altLang="tr-TR" sz="2200" dirty="0">
              <a:latin typeface="Times New Roman" panose="02020603050405020304" pitchFamily="18" charset="0"/>
              <a:cs typeface="Times New Roman" panose="02020603050405020304" pitchFamily="18" charset="0"/>
            </a:endParaRPr>
          </a:p>
          <a:p>
            <a:pPr marL="0" indent="0">
              <a:lnSpc>
                <a:spcPct val="150000"/>
              </a:lnSpc>
              <a:buNone/>
            </a:pPr>
            <a:endParaRPr lang="tr-TR" altLang="tr-TR" sz="2200" dirty="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76BC9EEB-902A-AC48-91A2-EFD64A201EA9}"/>
              </a:ext>
            </a:extLst>
          </p:cNvPr>
          <p:cNvSpPr/>
          <p:nvPr/>
        </p:nvSpPr>
        <p:spPr>
          <a:xfrm>
            <a:off x="6906805" y="2060575"/>
            <a:ext cx="1591009" cy="1452562"/>
          </a:xfrm>
          <a:prstGeom prst="ellipse">
            <a:avLst/>
          </a:prstGeom>
          <a:solidFill>
            <a:schemeClr val="bg1"/>
          </a:solidFill>
          <a:ln w="349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%10</a:t>
            </a:r>
          </a:p>
        </p:txBody>
      </p:sp>
      <p:sp>
        <p:nvSpPr>
          <p:cNvPr id="7" name="Oval 6">
            <a:extLst>
              <a:ext uri="{FF2B5EF4-FFF2-40B4-BE49-F238E27FC236}">
                <a16:creationId xmlns:a16="http://schemas.microsoft.com/office/drawing/2014/main" id="{69444FB2-B393-074E-8E76-EB1039593A52}"/>
              </a:ext>
            </a:extLst>
          </p:cNvPr>
          <p:cNvSpPr/>
          <p:nvPr/>
        </p:nvSpPr>
        <p:spPr>
          <a:xfrm>
            <a:off x="874526" y="4746487"/>
            <a:ext cx="1655763" cy="1452562"/>
          </a:xfrm>
          <a:prstGeom prst="ellipse">
            <a:avLst/>
          </a:prstGeom>
          <a:solidFill>
            <a:schemeClr val="bg1"/>
          </a:solidFill>
          <a:ln w="349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9</a:t>
            </a:r>
          </a:p>
        </p:txBody>
      </p:sp>
      <p:sp>
        <p:nvSpPr>
          <p:cNvPr id="8" name="Dikdörtgen 1">
            <a:extLst>
              <a:ext uri="{FF2B5EF4-FFF2-40B4-BE49-F238E27FC236}">
                <a16:creationId xmlns:a16="http://schemas.microsoft.com/office/drawing/2014/main" id="{EA6E39ED-93CF-D548-A61A-A966A2B48D09}"/>
              </a:ext>
            </a:extLst>
          </p:cNvPr>
          <p:cNvSpPr>
            <a:spLocks noChangeArrowheads="1"/>
          </p:cNvSpPr>
          <p:nvPr/>
        </p:nvSpPr>
        <p:spPr bwMode="auto">
          <a:xfrm>
            <a:off x="2965270" y="4644008"/>
            <a:ext cx="6178730"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73050" indent="-273050">
              <a:spcBef>
                <a:spcPct val="20000"/>
              </a:spcBef>
              <a:buClr>
                <a:schemeClr val="accent1"/>
              </a:buClr>
              <a:buSzPct val="85000"/>
              <a:buFont typeface="Wingdings 2" pitchFamily="2"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anose="02040502050405020303" pitchFamily="18" charset="0"/>
              </a:defRPr>
            </a:lvl2pPr>
            <a:lvl3pPr marL="1143000" indent="-228600">
              <a:spcBef>
                <a:spcPct val="20000"/>
              </a:spcBef>
              <a:buClr>
                <a:srgbClr val="C32D2E"/>
              </a:buClr>
              <a:buSzPct val="75000"/>
              <a:buFont typeface="Wingdings 2" pitchFamily="2" charset="2"/>
              <a:buChar char=""/>
              <a:defRPr sz="2000">
                <a:solidFill>
                  <a:schemeClr val="tx1"/>
                </a:solidFill>
                <a:latin typeface="Georgia" panose="02040502050405020303" pitchFamily="18" charset="0"/>
              </a:defRPr>
            </a:lvl3pPr>
            <a:lvl4pPr marL="1600200" indent="-228600">
              <a:spcBef>
                <a:spcPct val="20000"/>
              </a:spcBef>
              <a:buClr>
                <a:srgbClr val="84AA33"/>
              </a:buClr>
              <a:buSzPct val="70000"/>
              <a:buFont typeface="Wingdings" pitchFamily="2" charset="2"/>
              <a:buChar char=""/>
              <a:defRPr sz="2000">
                <a:solidFill>
                  <a:schemeClr val="tx2"/>
                </a:solidFill>
                <a:latin typeface="Georgia" panose="02040502050405020303" pitchFamily="18" charset="0"/>
              </a:defRPr>
            </a:lvl4pPr>
            <a:lvl5pPr marL="2057400" indent="-228600">
              <a:spcBef>
                <a:spcPct val="20000"/>
              </a:spcBef>
              <a:buClr>
                <a:srgbClr val="964305"/>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964305"/>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964305"/>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964305"/>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964305"/>
              </a:buClr>
              <a:buChar char="•"/>
              <a:defRPr>
                <a:solidFill>
                  <a:schemeClr val="tx1"/>
                </a:solidFill>
                <a:latin typeface="Georgia" panose="02040502050405020303" pitchFamily="18" charset="0"/>
              </a:defRPr>
            </a:lvl9pPr>
          </a:lstStyle>
          <a:p>
            <a:pPr marL="0" indent="0" algn="just" eaLnBrk="1" hangingPunct="1">
              <a:lnSpc>
                <a:spcPct val="150000"/>
              </a:lnSpc>
              <a:buClr>
                <a:srgbClr val="3891A7"/>
              </a:buClr>
              <a:buNone/>
            </a:pPr>
            <a:r>
              <a:rPr lang="tr-TR" altLang="tr-TR" sz="2200" dirty="0">
                <a:solidFill>
                  <a:srgbClr val="000000"/>
                </a:solidFill>
                <a:latin typeface="Times New Roman" panose="02020603050405020304" pitchFamily="18" charset="0"/>
                <a:cs typeface="Times New Roman" panose="02020603050405020304" pitchFamily="18" charset="0"/>
              </a:rPr>
              <a:t>İhaleler zamanında yapılır, birden fazla yılı kapsayan ve yatırım niteliğinde olan işlerde ihale yılın ilk dokuz ayında sonuçlandırılır.</a:t>
            </a:r>
          </a:p>
        </p:txBody>
      </p:sp>
      <p:sp>
        <p:nvSpPr>
          <p:cNvPr id="9" name="Rectangle 2">
            <a:extLst>
              <a:ext uri="{FF2B5EF4-FFF2-40B4-BE49-F238E27FC236}">
                <a16:creationId xmlns:a16="http://schemas.microsoft.com/office/drawing/2014/main" id="{4C3C3005-2A82-B647-B7E9-D46C55CB8B4C}"/>
              </a:ext>
            </a:extLst>
          </p:cNvPr>
          <p:cNvSpPr>
            <a:spLocks noGrp="1" noChangeArrowheads="1"/>
          </p:cNvSpPr>
          <p:nvPr>
            <p:ph type="title" idx="4294967295"/>
          </p:nvPr>
        </p:nvSpPr>
        <p:spPr>
          <a:xfrm>
            <a:off x="0" y="1095709"/>
            <a:ext cx="8277412" cy="427647"/>
          </a:xfrm>
          <a:prstGeom prst="rect">
            <a:avLst/>
          </a:prstGeom>
        </p:spPr>
        <p:txBody>
          <a:bodyPr>
            <a:normAutofit/>
          </a:bodyPr>
          <a:lstStyle/>
          <a:p>
            <a:pPr algn="l" eaLnBrk="1" hangingPunct="1">
              <a:defRPr/>
            </a:pPr>
            <a:r>
              <a:rPr lang="tr-TR" altLang="tr-TR" sz="2400" b="1" dirty="0">
                <a:solidFill>
                  <a:srgbClr val="C00300"/>
                </a:solidFill>
                <a:latin typeface="Times New Roman" panose="02020603050405020304" pitchFamily="18" charset="0"/>
                <a:cs typeface="Times New Roman" panose="02020603050405020304" pitchFamily="18" charset="0"/>
              </a:rPr>
              <a:t>İdarelerce Uyulması Gereken Kurallar</a:t>
            </a:r>
          </a:p>
        </p:txBody>
      </p:sp>
      <p:pic>
        <p:nvPicPr>
          <p:cNvPr id="10" name="Resim 9"/>
          <p:cNvPicPr>
            <a:picLocks noChangeAspect="1"/>
          </p:cNvPicPr>
          <p:nvPr/>
        </p:nvPicPr>
        <p:blipFill>
          <a:blip r:embed="rId2"/>
          <a:stretch>
            <a:fillRect/>
          </a:stretch>
        </p:blipFill>
        <p:spPr>
          <a:xfrm>
            <a:off x="7966202" y="0"/>
            <a:ext cx="1177798" cy="1070164"/>
          </a:xfrm>
          <a:prstGeom prst="rect">
            <a:avLst/>
          </a:prstGeom>
        </p:spPr>
      </p:pic>
    </p:spTree>
    <p:extLst>
      <p:ext uri="{BB962C8B-B14F-4D97-AF65-F5344CB8AC3E}">
        <p14:creationId xmlns:p14="http://schemas.microsoft.com/office/powerpoint/2010/main" val="32925011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1897</TotalTime>
  <Words>2820</Words>
  <Application>Microsoft Office PowerPoint</Application>
  <PresentationFormat>Ekran Gösterisi (4:3)</PresentationFormat>
  <Paragraphs>347</Paragraphs>
  <Slides>68</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68</vt:i4>
      </vt:variant>
    </vt:vector>
  </HeadingPairs>
  <TitlesOfParts>
    <vt:vector size="78" baseType="lpstr">
      <vt:lpstr>Arial</vt:lpstr>
      <vt:lpstr>Arial Regular</vt:lpstr>
      <vt:lpstr>Calibri</vt:lpstr>
      <vt:lpstr>Georgia</vt:lpstr>
      <vt:lpstr>Myriad Pro</vt:lpstr>
      <vt:lpstr>Times New Roman</vt:lpstr>
      <vt:lpstr>Verdana</vt:lpstr>
      <vt:lpstr>Wingdings</vt:lpstr>
      <vt:lpstr>Wingdings 2</vt:lpstr>
      <vt:lpstr>Office Teması</vt:lpstr>
      <vt:lpstr>PowerPoint Sunusu</vt:lpstr>
      <vt:lpstr>PowerPoint Sunusu</vt:lpstr>
      <vt:lpstr>PowerPoint Sunusu</vt:lpstr>
      <vt:lpstr> 4734 Sayılı Kanunun Kapsamı</vt:lpstr>
      <vt:lpstr>İhale Süreci</vt:lpstr>
      <vt:lpstr>Tanımlar</vt:lpstr>
      <vt:lpstr>Temel İlkeler</vt:lpstr>
      <vt:lpstr>İdarelerce Uyulması Gereken Kurallar</vt:lpstr>
      <vt:lpstr>İdarelerce Uyulması Gereken Kurallar</vt:lpstr>
      <vt:lpstr>Eşik Değerler</vt:lpstr>
      <vt:lpstr>Teminatlar</vt:lpstr>
      <vt:lpstr>İhaleye Katılımda Yeterlik Kuralları</vt:lpstr>
      <vt:lpstr>Tekliflerin Hazırlanması Sunulması ve Açılması</vt:lpstr>
      <vt:lpstr>İhale Dışı Bırakılacak Olanlar</vt:lpstr>
      <vt:lpstr>Hangi Yolu Ne Zaman Kullanmalıyız?</vt:lpstr>
      <vt:lpstr>İhale Usulleri</vt:lpstr>
      <vt:lpstr>İhale Usulleri</vt:lpstr>
      <vt:lpstr>İhale Usulleri</vt:lpstr>
      <vt:lpstr> Pazarlık Usulu İhale Süreci</vt:lpstr>
      <vt:lpstr>İhale Usulünün Belirlenmesi</vt:lpstr>
      <vt:lpstr>Yaklaşık Maliyet</vt:lpstr>
      <vt:lpstr>Yaklaşık Maliyeti  İlişkin  Fiyatların Tespitinde; </vt:lpstr>
      <vt:lpstr> İhale Onay Belgesi Düzenlenmesi</vt:lpstr>
      <vt:lpstr>İhalenin Elektronik Kamu Alımları Platformuna (EKAP) Kaydı</vt:lpstr>
      <vt:lpstr>İsteklilerin İhaleye Davet Edilmesi</vt:lpstr>
      <vt:lpstr>İhale Komisyonunun Oluşturulması</vt:lpstr>
      <vt:lpstr>Davet Edilen İsteklilere İhale Dosyası Satışı Yapılması</vt:lpstr>
      <vt:lpstr>Teklif Zarflarının Alınması ve İhale Komisyonuna Teslimi</vt:lpstr>
      <vt:lpstr>İhalenin İlk Oturumu Tekliflerin Değerlendirilmesi</vt:lpstr>
      <vt:lpstr>İkinci Oturum Tekliflerin Değerlendirilmesi</vt:lpstr>
      <vt:lpstr> İhale Komisyonunun Teklif Fiyatlarının İncelenmesi</vt:lpstr>
      <vt:lpstr>İhale Komisyonu Kararının Onaya Sunulması</vt:lpstr>
      <vt:lpstr> İhale Komisyonu Kararının İsteklilere Bildirimi</vt:lpstr>
      <vt:lpstr>Sözleşmeye Davet</vt:lpstr>
      <vt:lpstr>İhalenin Sözleşmeye Bağlanması</vt:lpstr>
      <vt:lpstr>Sözleşmenin İmzalanması</vt:lpstr>
      <vt:lpstr>Sözleşmenin İmzalanması</vt:lpstr>
      <vt:lpstr>Sözleşmenin İmzalanması</vt:lpstr>
      <vt:lpstr>Sonuç Bildirimi</vt:lpstr>
      <vt:lpstr>Doğrudan Temin Madde 22</vt:lpstr>
      <vt:lpstr>Doğrudan Temin Madde 22 </vt:lpstr>
      <vt:lpstr>Doğrudan Temin Madde 22 </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Doğrudan Temin Madde 22</vt:lpstr>
      <vt:lpstr>Doğudan Temin Madde 22</vt:lpstr>
      <vt:lpstr>Doğrudan Temin Madde 22</vt:lpstr>
      <vt:lpstr>Doğrudan Temin Madde 22</vt:lpstr>
      <vt:lpstr>Yaklaşık Maliyetin Üzerindeki Teklifler</vt:lpstr>
      <vt:lpstr>Bütün Teklifler Reddedilerek İhalenin İptali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Emre Dural</dc:creator>
  <cp:lastModifiedBy>yeni</cp:lastModifiedBy>
  <cp:revision>227</cp:revision>
  <dcterms:created xsi:type="dcterms:W3CDTF">2019-03-11T13:31:44Z</dcterms:created>
  <dcterms:modified xsi:type="dcterms:W3CDTF">2022-02-16T08:06:40Z</dcterms:modified>
</cp:coreProperties>
</file>